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48"/>
  </p:notesMasterIdLst>
  <p:sldIdLst>
    <p:sldId id="256" r:id="rId2"/>
    <p:sldId id="341" r:id="rId3"/>
    <p:sldId id="289" r:id="rId4"/>
    <p:sldId id="351" r:id="rId5"/>
    <p:sldId id="315" r:id="rId6"/>
    <p:sldId id="316" r:id="rId7"/>
    <p:sldId id="317" r:id="rId8"/>
    <p:sldId id="352" r:id="rId9"/>
    <p:sldId id="343" r:id="rId10"/>
    <p:sldId id="318" r:id="rId11"/>
    <p:sldId id="342" r:id="rId12"/>
    <p:sldId id="328" r:id="rId13"/>
    <p:sldId id="313" r:id="rId14"/>
    <p:sldId id="323" r:id="rId15"/>
    <p:sldId id="325" r:id="rId16"/>
    <p:sldId id="314" r:id="rId17"/>
    <p:sldId id="305" r:id="rId18"/>
    <p:sldId id="306" r:id="rId19"/>
    <p:sldId id="346" r:id="rId20"/>
    <p:sldId id="291" r:id="rId21"/>
    <p:sldId id="292" r:id="rId22"/>
    <p:sldId id="347" r:id="rId23"/>
    <p:sldId id="348" r:id="rId24"/>
    <p:sldId id="349" r:id="rId25"/>
    <p:sldId id="350" r:id="rId26"/>
    <p:sldId id="301" r:id="rId27"/>
    <p:sldId id="307" r:id="rId28"/>
    <p:sldId id="353" r:id="rId29"/>
    <p:sldId id="309" r:id="rId30"/>
    <p:sldId id="310" r:id="rId31"/>
    <p:sldId id="338" r:id="rId32"/>
    <p:sldId id="339" r:id="rId33"/>
    <p:sldId id="311" r:id="rId34"/>
    <p:sldId id="312" r:id="rId35"/>
    <p:sldId id="331" r:id="rId36"/>
    <p:sldId id="302" r:id="rId37"/>
    <p:sldId id="322" r:id="rId38"/>
    <p:sldId id="324" r:id="rId39"/>
    <p:sldId id="326" r:id="rId40"/>
    <p:sldId id="327" r:id="rId41"/>
    <p:sldId id="284" r:id="rId42"/>
    <p:sldId id="344" r:id="rId43"/>
    <p:sldId id="297" r:id="rId44"/>
    <p:sldId id="345" r:id="rId45"/>
    <p:sldId id="340" r:id="rId46"/>
    <p:sldId id="258" r:id="rId4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292" autoAdjust="0"/>
    <p:restoredTop sz="94624" autoAdjust="0"/>
  </p:normalViewPr>
  <p:slideViewPr>
    <p:cSldViewPr>
      <p:cViewPr varScale="1">
        <p:scale>
          <a:sx n="70" d="100"/>
          <a:sy n="70" d="100"/>
        </p:scale>
        <p:origin x="-11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8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Times New Roman" pitchFamily="18" charset="0"/>
                <a:cs typeface="Arial" charset="0"/>
              </a:defRPr>
            </a:lvl1pPr>
          </a:lstStyle>
          <a:p>
            <a:pPr>
              <a:defRPr/>
            </a:pPr>
            <a:endParaRPr lang="en-US"/>
          </a:p>
        </p:txBody>
      </p:sp>
      <p:sp>
        <p:nvSpPr>
          <p:cNvPr id="66563"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Times New Roman" pitchFamily="18" charset="0"/>
                <a:cs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6565"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6566"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Times New Roman" pitchFamily="18" charset="0"/>
                <a:cs typeface="Arial" charset="0"/>
              </a:defRPr>
            </a:lvl1pPr>
          </a:lstStyle>
          <a:p>
            <a:pPr>
              <a:defRPr/>
            </a:pPr>
            <a:endParaRPr lang="en-US"/>
          </a:p>
        </p:txBody>
      </p:sp>
      <p:sp>
        <p:nvSpPr>
          <p:cNvPr id="66567"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Times New Roman" pitchFamily="18" charset="0"/>
                <a:cs typeface="Arial" charset="0"/>
              </a:defRPr>
            </a:lvl1pPr>
          </a:lstStyle>
          <a:p>
            <a:pPr>
              <a:defRPr/>
            </a:pPr>
            <a:fld id="{FA42649D-8E9F-448F-B0CB-4CD52559D9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en-US" alt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r>
              <a:rPr lang="en-US" altLang="en-US" smtClean="0"/>
              <a:t>KR/ITHB 2010</a:t>
            </a:r>
            <a:endParaRPr lang="en-US" alt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882A67E0-523C-4F8A-A39A-FF1843959F2D}"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21228C18-BBB8-44B3-AFF2-EE5A93C816B0}"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C81321FC-40DA-4F8F-8DDB-345C836271E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6" name="Slide Number Placeholder 22"/>
          <p:cNvSpPr>
            <a:spLocks noGrp="1"/>
          </p:cNvSpPr>
          <p:nvPr>
            <p:ph type="sldNum" sz="quarter" idx="12"/>
          </p:nvPr>
        </p:nvSpPr>
        <p:spPr/>
        <p:txBody>
          <a:bodyPr/>
          <a:lstStyle>
            <a:lvl1pPr>
              <a:defRPr/>
            </a:lvl1pPr>
          </a:lstStyle>
          <a:p>
            <a:pPr>
              <a:defRPr/>
            </a:pPr>
            <a:fld id="{D51FFEC9-C048-40C5-B586-CF115F60AF0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en-US" alt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r>
              <a:rPr lang="en-US" altLang="en-US" smtClean="0"/>
              <a:t>KR/ITHB 2010</a:t>
            </a:r>
            <a:endParaRPr lang="en-US" alt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DFA100C2-80D4-4097-B781-0F4819B3456C}" type="slidenum">
              <a:rPr lang="en-US" altLang="en-US"/>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en-US"/>
          </a:p>
        </p:txBody>
      </p:sp>
      <p:sp>
        <p:nvSpPr>
          <p:cNvPr id="6" name="Footer Placeholder 2"/>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7" name="Slide Number Placeholder 22"/>
          <p:cNvSpPr>
            <a:spLocks noGrp="1"/>
          </p:cNvSpPr>
          <p:nvPr>
            <p:ph type="sldNum" sz="quarter" idx="12"/>
          </p:nvPr>
        </p:nvSpPr>
        <p:spPr/>
        <p:txBody>
          <a:bodyPr/>
          <a:lstStyle>
            <a:lvl1pPr>
              <a:defRPr/>
            </a:lvl1pPr>
          </a:lstStyle>
          <a:p>
            <a:pPr>
              <a:defRPr/>
            </a:pPr>
            <a:fld id="{EA36CC97-8928-4A9F-B180-AD6E2289186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ltLang="en-US"/>
          </a:p>
        </p:txBody>
      </p:sp>
      <p:sp>
        <p:nvSpPr>
          <p:cNvPr id="8" name="Footer Placeholder 2"/>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9" name="Slide Number Placeholder 22"/>
          <p:cNvSpPr>
            <a:spLocks noGrp="1"/>
          </p:cNvSpPr>
          <p:nvPr>
            <p:ph type="sldNum" sz="quarter" idx="12"/>
          </p:nvPr>
        </p:nvSpPr>
        <p:spPr/>
        <p:txBody>
          <a:bodyPr/>
          <a:lstStyle>
            <a:lvl1pPr>
              <a:defRPr/>
            </a:lvl1pPr>
          </a:lstStyle>
          <a:p>
            <a:pPr>
              <a:defRPr/>
            </a:pPr>
            <a:fld id="{576B9C65-2441-4F39-99C5-B11E2F2BB11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ltLang="en-US"/>
          </a:p>
        </p:txBody>
      </p:sp>
      <p:sp>
        <p:nvSpPr>
          <p:cNvPr id="5" name="Footer Placeholder 3"/>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6" name="Slide Number Placeholder 4"/>
          <p:cNvSpPr>
            <a:spLocks noGrp="1"/>
          </p:cNvSpPr>
          <p:nvPr>
            <p:ph type="sldNum" sz="quarter" idx="12"/>
          </p:nvPr>
        </p:nvSpPr>
        <p:spPr/>
        <p:txBody>
          <a:bodyPr/>
          <a:lstStyle>
            <a:lvl1pPr>
              <a:defRPr/>
            </a:lvl1pPr>
          </a:lstStyle>
          <a:p>
            <a:pPr>
              <a:defRPr/>
            </a:pPr>
            <a:fld id="{CBB8CD94-5FE6-4919-8CA7-3B131A2725C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lstStyle>
          <a:p>
            <a:pPr>
              <a:defRPr/>
            </a:pPr>
            <a:endParaRPr lang="en-US" altLang="en-US"/>
          </a:p>
        </p:txBody>
      </p:sp>
      <p:sp>
        <p:nvSpPr>
          <p:cNvPr id="5" name="Footer Placeholder 2"/>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6" name="Slide Number Placeholder 3"/>
          <p:cNvSpPr>
            <a:spLocks noGrp="1"/>
          </p:cNvSpPr>
          <p:nvPr>
            <p:ph type="sldNum" sz="quarter" idx="12"/>
          </p:nvPr>
        </p:nvSpPr>
        <p:spPr/>
        <p:txBody>
          <a:bodyPr/>
          <a:lstStyle>
            <a:lvl1pPr>
              <a:defRPr/>
            </a:lvl1pPr>
          </a:lstStyle>
          <a:p>
            <a:pPr>
              <a:defRPr/>
            </a:pPr>
            <a:fld id="{A686B999-0A2C-4905-B7BB-68EE44FB448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en-US" altLang="en-US"/>
          </a:p>
        </p:txBody>
      </p:sp>
      <p:sp>
        <p:nvSpPr>
          <p:cNvPr id="9" name="Footer Placeholder 5"/>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10" name="Slide Number Placeholder 6"/>
          <p:cNvSpPr>
            <a:spLocks noGrp="1"/>
          </p:cNvSpPr>
          <p:nvPr>
            <p:ph type="sldNum" sz="quarter" idx="12"/>
          </p:nvPr>
        </p:nvSpPr>
        <p:spPr/>
        <p:txBody>
          <a:bodyPr/>
          <a:lstStyle>
            <a:lvl1pPr>
              <a:defRPr/>
            </a:lvl1pPr>
          </a:lstStyle>
          <a:p>
            <a:pPr>
              <a:defRPr/>
            </a:pPr>
            <a:fld id="{350AA2F9-F366-435D-8019-97A798812820}"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ltLang="en-US"/>
          </a:p>
        </p:txBody>
      </p:sp>
      <p:sp>
        <p:nvSpPr>
          <p:cNvPr id="9" name="Footer Placeholder 5"/>
          <p:cNvSpPr>
            <a:spLocks noGrp="1"/>
          </p:cNvSpPr>
          <p:nvPr>
            <p:ph type="ftr" sz="quarter" idx="11"/>
          </p:nvPr>
        </p:nvSpPr>
        <p:spPr/>
        <p:txBody>
          <a:bodyPr/>
          <a:lstStyle>
            <a:lvl1pPr>
              <a:defRPr/>
            </a:lvl1pPr>
          </a:lstStyle>
          <a:p>
            <a:pPr>
              <a:defRPr/>
            </a:pPr>
            <a:r>
              <a:rPr lang="en-US" altLang="en-US" smtClean="0"/>
              <a:t>KR/ITHB 2010</a:t>
            </a:r>
            <a:endParaRPr lang="en-US" altLang="en-US"/>
          </a:p>
        </p:txBody>
      </p:sp>
      <p:sp>
        <p:nvSpPr>
          <p:cNvPr id="10" name="Slide Number Placeholder 6"/>
          <p:cNvSpPr>
            <a:spLocks noGrp="1"/>
          </p:cNvSpPr>
          <p:nvPr>
            <p:ph type="sldNum" sz="quarter" idx="12"/>
          </p:nvPr>
        </p:nvSpPr>
        <p:spPr/>
        <p:txBody>
          <a:bodyPr/>
          <a:lstStyle>
            <a:lvl1pPr>
              <a:defRPr/>
            </a:lvl1pPr>
          </a:lstStyle>
          <a:p>
            <a:pPr>
              <a:defRPr/>
            </a:pPr>
            <a:fld id="{6D89E49F-CAF2-414A-90D1-AA992B4A69EC}" type="slidenum">
              <a:rPr lang="en-US" altLang="en-US"/>
              <a:pPr>
                <a:defRPr/>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latin typeface="Arial" charset="0"/>
                <a:cs typeface="Arial" charset="0"/>
              </a:defRPr>
            </a:lvl1pPr>
          </a:lstStyle>
          <a:p>
            <a:pPr>
              <a:defRPr/>
            </a:pPr>
            <a:endParaRPr lang="en-US" alt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latin typeface="Arial" charset="0"/>
                <a:cs typeface="Arial" charset="0"/>
              </a:defRPr>
            </a:lvl1pPr>
          </a:lstStyle>
          <a:p>
            <a:pPr>
              <a:defRPr/>
            </a:pPr>
            <a:r>
              <a:rPr lang="en-US" altLang="en-US" smtClean="0"/>
              <a:t>KR/ITHB 2010</a:t>
            </a:r>
            <a:endParaRPr lang="en-US" alt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latin typeface="Arial" charset="0"/>
                <a:cs typeface="Arial" charset="0"/>
              </a:defRPr>
            </a:lvl1pPr>
          </a:lstStyle>
          <a:p>
            <a:pPr>
              <a:defRPr/>
            </a:pPr>
            <a:fld id="{DD1F7FFF-9F6C-4D1B-9E2D-BDEFA7A3B764}" type="slidenum">
              <a:rPr lang="en-US" altLang="en-US"/>
              <a:pPr>
                <a:defRPr/>
              </a:pPr>
              <a:t>‹#›</a:t>
            </a:fld>
            <a:endParaRPr lang="en-US" alt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76" r:id="rId1"/>
    <p:sldLayoutId id="2147483972" r:id="rId2"/>
    <p:sldLayoutId id="2147483977" r:id="rId3"/>
    <p:sldLayoutId id="2147483973" r:id="rId4"/>
    <p:sldLayoutId id="2147483974" r:id="rId5"/>
    <p:sldLayoutId id="2147483978" r:id="rId6"/>
    <p:sldLayoutId id="2147483979" r:id="rId7"/>
    <p:sldLayoutId id="2147483980" r:id="rId8"/>
    <p:sldLayoutId id="2147483981" r:id="rId9"/>
    <p:sldLayoutId id="2147483975" r:id="rId10"/>
    <p:sldLayoutId id="2147483982" r:id="rId11"/>
  </p:sldLayoutIdLst>
  <p:hf sldNum="0" hd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714500" y="3714750"/>
            <a:ext cx="6400800" cy="1157288"/>
          </a:xfrm>
        </p:spPr>
        <p:txBody>
          <a:bodyPr>
            <a:normAutofit/>
          </a:bodyPr>
          <a:lstStyle/>
          <a:p>
            <a:pPr eaLnBrk="1" fontAlgn="auto" hangingPunct="1">
              <a:spcAft>
                <a:spcPts val="0"/>
              </a:spcAft>
              <a:buFont typeface="Wingdings 3"/>
              <a:buNone/>
              <a:defRPr/>
            </a:pPr>
            <a:r>
              <a:rPr lang="en-US" sz="2800" b="1" dirty="0">
                <a:latin typeface="Arial" pitchFamily="34" charset="0"/>
                <a:cs typeface="Arial" pitchFamily="34" charset="0"/>
              </a:rPr>
              <a:t>Legal </a:t>
            </a:r>
            <a:r>
              <a:rPr lang="en-US" sz="2800" b="1" dirty="0" err="1">
                <a:latin typeface="Arial" pitchFamily="34" charset="0"/>
                <a:cs typeface="Arial" pitchFamily="34" charset="0"/>
              </a:rPr>
              <a:t>Proteksi</a:t>
            </a:r>
            <a:r>
              <a:rPr lang="en-US" sz="2800" b="1" dirty="0">
                <a:latin typeface="Arial" pitchFamily="34" charset="0"/>
                <a:cs typeface="Arial" pitchFamily="34" charset="0"/>
              </a:rPr>
              <a:t> </a:t>
            </a:r>
          </a:p>
          <a:p>
            <a:pPr eaLnBrk="1" fontAlgn="auto" hangingPunct="1">
              <a:spcAft>
                <a:spcPts val="0"/>
              </a:spcAft>
              <a:buFont typeface="Wingdings 3"/>
              <a:buNone/>
              <a:defRPr/>
            </a:pPr>
            <a:r>
              <a:rPr lang="en-US" sz="2800" b="1" dirty="0">
                <a:latin typeface="Arial" pitchFamily="34" charset="0"/>
                <a:cs typeface="Arial" pitchFamily="34" charset="0"/>
              </a:rPr>
              <a:t>Software </a:t>
            </a:r>
            <a:r>
              <a:rPr lang="en-US" sz="2800" b="1" dirty="0" err="1">
                <a:latin typeface="Arial" pitchFamily="34" charset="0"/>
                <a:cs typeface="Arial" pitchFamily="34" charset="0"/>
              </a:rPr>
              <a:t>dan</a:t>
            </a:r>
            <a:r>
              <a:rPr lang="en-US" sz="2800" b="1" dirty="0">
                <a:latin typeface="Arial" pitchFamily="34" charset="0"/>
                <a:cs typeface="Arial" pitchFamily="34" charset="0"/>
              </a:rPr>
              <a:t> Hardware </a:t>
            </a:r>
          </a:p>
        </p:txBody>
      </p:sp>
      <p:sp>
        <p:nvSpPr>
          <p:cNvPr id="9219" name="Rectangle 6"/>
          <p:cNvSpPr>
            <a:spLocks noGrp="1" noChangeArrowheads="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pic>
        <p:nvPicPr>
          <p:cNvPr id="9220" name="Picture 6" descr="Logo ITHB FINAL Juni 2002 Color"/>
          <p:cNvPicPr>
            <a:picLocks noChangeAspect="1" noChangeArrowheads="1"/>
          </p:cNvPicPr>
          <p:nvPr/>
        </p:nvPicPr>
        <p:blipFill>
          <a:blip r:embed="rId2"/>
          <a:srcRect/>
          <a:stretch>
            <a:fillRect/>
          </a:stretch>
        </p:blipFill>
        <p:spPr bwMode="auto">
          <a:xfrm>
            <a:off x="928688" y="785813"/>
            <a:ext cx="2270125" cy="1122362"/>
          </a:xfrm>
          <a:prstGeom prst="rect">
            <a:avLst/>
          </a:prstGeom>
          <a:noFill/>
          <a:ln w="9525">
            <a:noFill/>
            <a:miter lim="800000"/>
            <a:headEnd/>
            <a:tailEnd/>
          </a:ln>
        </p:spPr>
      </p:pic>
      <p:sp>
        <p:nvSpPr>
          <p:cNvPr id="7" name="Rectangle 2"/>
          <p:cNvSpPr txBox="1">
            <a:spLocks noChangeArrowheads="1"/>
          </p:cNvSpPr>
          <p:nvPr/>
        </p:nvSpPr>
        <p:spPr bwMode="auto">
          <a:xfrm>
            <a:off x="3429000" y="714375"/>
            <a:ext cx="5129213" cy="857250"/>
          </a:xfrm>
          <a:prstGeom prst="rect">
            <a:avLst/>
          </a:prstGeom>
          <a:noFill/>
          <a:ln w="9525">
            <a:noFill/>
            <a:miter lim="800000"/>
            <a:headEnd/>
            <a:tailEnd/>
          </a:ln>
        </p:spPr>
        <p:txBody>
          <a:bodyPr/>
          <a:lstStyle/>
          <a:p>
            <a:pPr algn="r" eaLnBrk="0" hangingPunct="0">
              <a:defRPr/>
            </a:pPr>
            <a:r>
              <a:rPr lang="en-US" sz="2000" b="1">
                <a:latin typeface="+mj-lt"/>
                <a:ea typeface="+mj-ea"/>
                <a:cs typeface="+mj-cs"/>
              </a:rPr>
              <a:t>Komputer dan Masyarakat</a:t>
            </a:r>
            <a:br>
              <a:rPr lang="en-US" sz="2000" b="1">
                <a:latin typeface="+mj-lt"/>
                <a:ea typeface="+mj-ea"/>
                <a:cs typeface="+mj-cs"/>
              </a:rPr>
            </a:br>
            <a:r>
              <a:rPr lang="en-US" sz="2000" b="1">
                <a:latin typeface="+mj-lt"/>
                <a:ea typeface="+mj-ea"/>
                <a:cs typeface="+mj-cs"/>
              </a:rPr>
              <a:t>IF-324</a:t>
            </a:r>
            <a:endParaRPr lang="en-US" sz="2000" b="1" dirty="0">
              <a:latin typeface="+mj-lt"/>
              <a:ea typeface="+mj-ea"/>
              <a:cs typeface="+mj-cs"/>
            </a:endParaRPr>
          </a:p>
        </p:txBody>
      </p:sp>
      <p:sp>
        <p:nvSpPr>
          <p:cNvPr id="8" name="Subtitle 6"/>
          <p:cNvSpPr txBox="1">
            <a:spLocks/>
          </p:cNvSpPr>
          <p:nvPr/>
        </p:nvSpPr>
        <p:spPr bwMode="auto">
          <a:xfrm>
            <a:off x="1285875" y="5143500"/>
            <a:ext cx="6858000" cy="533400"/>
          </a:xfrm>
          <a:prstGeom prst="rect">
            <a:avLst/>
          </a:prstGeom>
          <a:noFill/>
          <a:ln w="9525">
            <a:noFill/>
            <a:miter lim="800000"/>
            <a:headEnd/>
            <a:tailEnd/>
          </a:ln>
        </p:spPr>
        <p:txBody>
          <a:bodyPr>
            <a:normAutofit fontScale="70000" lnSpcReduction="20000"/>
          </a:bodyPr>
          <a:lstStyle/>
          <a:p>
            <a:pPr algn="r" fontAlgn="auto">
              <a:spcBef>
                <a:spcPts val="600"/>
              </a:spcBef>
              <a:spcAft>
                <a:spcPts val="0"/>
              </a:spcAft>
              <a:buClr>
                <a:schemeClr val="accent1"/>
              </a:buClr>
              <a:buSzPct val="76000"/>
              <a:buFont typeface="Wingdings 3"/>
              <a:buNone/>
              <a:defRPr/>
            </a:pPr>
            <a:r>
              <a:rPr lang="en-US" sz="2000">
                <a:solidFill>
                  <a:srgbClr val="464653"/>
                </a:solidFill>
                <a:latin typeface="+mj-lt"/>
                <a:ea typeface="+mj-ea"/>
                <a:cs typeface="+mj-cs"/>
              </a:rPr>
              <a:t>Ken Ratri, MT</a:t>
            </a:r>
          </a:p>
          <a:p>
            <a:pPr algn="r" fontAlgn="auto">
              <a:spcBef>
                <a:spcPts val="600"/>
              </a:spcBef>
              <a:spcAft>
                <a:spcPts val="0"/>
              </a:spcAft>
              <a:buClr>
                <a:schemeClr val="accent1"/>
              </a:buClr>
              <a:buSzPct val="76000"/>
              <a:buFont typeface="Wingdings 3"/>
              <a:buNone/>
              <a:defRPr/>
            </a:pPr>
            <a:r>
              <a:rPr lang="en-US" sz="2000">
                <a:solidFill>
                  <a:srgbClr val="464653"/>
                </a:solidFill>
                <a:latin typeface="+mj-lt"/>
                <a:ea typeface="+mj-ea"/>
                <a:cs typeface="+mj-cs"/>
              </a:rPr>
              <a:t>Ken_ratri@ithb.ac.id</a:t>
            </a:r>
          </a:p>
          <a:p>
            <a:pPr algn="r" fontAlgn="auto">
              <a:spcBef>
                <a:spcPts val="600"/>
              </a:spcBef>
              <a:spcAft>
                <a:spcPts val="0"/>
              </a:spcAft>
              <a:buClr>
                <a:schemeClr val="accent1"/>
              </a:buClr>
              <a:buSzPct val="76000"/>
              <a:buFont typeface="Wingdings 3"/>
              <a:buNone/>
              <a:defRPr/>
            </a:pPr>
            <a:endParaRPr lang="en-US" sz="2000"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HAKI</a:t>
            </a:r>
          </a:p>
        </p:txBody>
      </p:sp>
      <p:sp>
        <p:nvSpPr>
          <p:cNvPr id="16387"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6388" name="Rectangle 3"/>
          <p:cNvSpPr>
            <a:spLocks noGrp="1" noChangeArrowheads="1"/>
          </p:cNvSpPr>
          <p:nvPr>
            <p:ph sz="quarter" idx="1"/>
          </p:nvPr>
        </p:nvSpPr>
        <p:spPr>
          <a:xfrm>
            <a:off x="457200" y="1219200"/>
            <a:ext cx="8229600" cy="4937125"/>
          </a:xfrm>
        </p:spPr>
        <p:txBody>
          <a:bodyPr/>
          <a:lstStyle/>
          <a:p>
            <a:pPr eaLnBrk="1" hangingPunct="1"/>
            <a:r>
              <a:rPr lang="en-US" smtClean="0"/>
              <a:t>UU RI No 19 Tahun 2002 tentang Hak Cipta</a:t>
            </a:r>
          </a:p>
          <a:p>
            <a:pPr eaLnBrk="1" hangingPunct="1"/>
            <a:r>
              <a:rPr lang="en-US" smtClean="0"/>
              <a:t>Ciptaan yang dilindungi Pasal 12; </a:t>
            </a:r>
            <a:r>
              <a:rPr lang="sv-SE" smtClean="0"/>
              <a:t>Ciptaan dalam bidang ilmu </a:t>
            </a:r>
            <a:r>
              <a:rPr lang="en-US" smtClean="0"/>
              <a:t>pengetahuan, seni, dan sastra, yang mencakup:</a:t>
            </a:r>
          </a:p>
          <a:p>
            <a:pPr marL="617538" lvl="1" indent="-342900">
              <a:buClrTx/>
              <a:buSzPct val="80000"/>
              <a:buFont typeface="Bookman Old Style" pitchFamily="18" charset="0"/>
              <a:buAutoNum type="alphaLcParenR"/>
            </a:pPr>
            <a:r>
              <a:rPr lang="en-US" sz="2400" smtClean="0">
                <a:solidFill>
                  <a:schemeClr val="tx1"/>
                </a:solidFill>
              </a:rPr>
              <a:t>buku, Program Komputer, pamflet, perwajahan </a:t>
            </a:r>
            <a:r>
              <a:rPr lang="en-US" sz="2400" i="1" smtClean="0">
                <a:solidFill>
                  <a:schemeClr val="tx1"/>
                </a:solidFill>
              </a:rPr>
              <a:t>(lay out) </a:t>
            </a:r>
            <a:r>
              <a:rPr lang="en-US" sz="2400" smtClean="0">
                <a:solidFill>
                  <a:schemeClr val="tx1"/>
                </a:solidFill>
              </a:rPr>
              <a:t>karya tulis yang diterbitkan, </a:t>
            </a:r>
            <a:r>
              <a:rPr lang="fi-FI" sz="2400" smtClean="0">
                <a:solidFill>
                  <a:schemeClr val="tx1"/>
                </a:solidFill>
              </a:rPr>
              <a:t>dan semua hasil karya tulis lain;</a:t>
            </a:r>
          </a:p>
          <a:p>
            <a:pPr marL="617538" lvl="1" indent="-342900">
              <a:buClrTx/>
              <a:buSzPct val="80000"/>
              <a:buFont typeface="Bookman Old Style" pitchFamily="18" charset="0"/>
              <a:buAutoNum type="alphaLcParenR"/>
            </a:pPr>
            <a:r>
              <a:rPr lang="es-ES" sz="2400" smtClean="0">
                <a:solidFill>
                  <a:schemeClr val="tx1"/>
                </a:solidFill>
              </a:rPr>
              <a:t>ceramah, kuliah, pidato, dan Ciptaan lain yang sejenis dengan itu;</a:t>
            </a:r>
          </a:p>
          <a:p>
            <a:pPr marL="617538" lvl="1" indent="-342900">
              <a:buClrTx/>
              <a:buSzPct val="80000"/>
              <a:buFont typeface="Bookman Old Style" pitchFamily="18" charset="0"/>
              <a:buAutoNum type="alphaLcParenR"/>
            </a:pPr>
            <a:r>
              <a:rPr lang="en-US" sz="2400" smtClean="0">
                <a:solidFill>
                  <a:schemeClr val="tx1"/>
                </a:solidFill>
              </a:rPr>
              <a:t>alat peraga yang dibuat untuk kepentingan pendidikan dan ilmu pengetahuan;</a:t>
            </a:r>
          </a:p>
          <a:p>
            <a:pPr marL="617538" lvl="1" indent="-342900">
              <a:buClrTx/>
              <a:buSzPct val="80000"/>
              <a:buFont typeface="Bookman Old Style" pitchFamily="18" charset="0"/>
              <a:buAutoNum type="alphaLcParenR"/>
            </a:pPr>
            <a:r>
              <a:rPr lang="en-US" sz="2400" smtClean="0">
                <a:solidFill>
                  <a:schemeClr val="tx1"/>
                </a:solidFill>
              </a:rPr>
              <a:t>lagu atau musik dengan atau tanpa teks;</a:t>
            </a:r>
          </a:p>
          <a:p>
            <a:pPr marL="617538" lvl="1" indent="-342900">
              <a:buClrTx/>
              <a:buSzPct val="80000"/>
              <a:buFont typeface="Bookman Old Style" pitchFamily="18" charset="0"/>
              <a:buAutoNum type="alphaLcParenR"/>
            </a:pPr>
            <a:r>
              <a:rPr lang="en-US" sz="2400" smtClean="0">
                <a:solidFill>
                  <a:schemeClr val="tx1"/>
                </a:solidFill>
              </a:rPr>
              <a:t>drama atau drama musikal, tari, koreografi, pewayangan, dan pantomim;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solidFill>
                  <a:schemeClr val="tx1"/>
                </a:solidFill>
              </a:rPr>
              <a:t>UU RI No 19 Tahun 2002</a:t>
            </a:r>
          </a:p>
        </p:txBody>
      </p:sp>
      <p:sp>
        <p:nvSpPr>
          <p:cNvPr id="17411" name="Content Placeholder 2"/>
          <p:cNvSpPr>
            <a:spLocks noGrp="1"/>
          </p:cNvSpPr>
          <p:nvPr>
            <p:ph sz="quarter" idx="1"/>
          </p:nvPr>
        </p:nvSpPr>
        <p:spPr>
          <a:xfrm>
            <a:off x="457200" y="1219200"/>
            <a:ext cx="8229600" cy="4937125"/>
          </a:xfrm>
        </p:spPr>
        <p:txBody>
          <a:bodyPr/>
          <a:lstStyle/>
          <a:p>
            <a:pPr marL="788988" lvl="1" indent="-514350">
              <a:buClr>
                <a:schemeClr val="tx1"/>
              </a:buClr>
              <a:buSzPct val="80000"/>
              <a:buFont typeface="Bookman Old Style" pitchFamily="18" charset="0"/>
              <a:buAutoNum type="alphaLcParenR" startAt="6"/>
            </a:pPr>
            <a:r>
              <a:rPr lang="en-US" sz="2500" smtClean="0">
                <a:solidFill>
                  <a:schemeClr val="tx1"/>
                </a:solidFill>
              </a:rPr>
              <a:t>seni rupa dalam segala bentuk seperti seni lukis, gambar, seni ukir, seni kaligrafi, seni </a:t>
            </a:r>
            <a:r>
              <a:rPr lang="fi-FI" sz="2500" smtClean="0">
                <a:solidFill>
                  <a:schemeClr val="tx1"/>
                </a:solidFill>
              </a:rPr>
              <a:t>pahat, seni patung, kolase, dan seni terapan;</a:t>
            </a:r>
          </a:p>
          <a:p>
            <a:pPr marL="788988" lvl="1" indent="-514350">
              <a:buClr>
                <a:schemeClr val="tx1"/>
              </a:buClr>
              <a:buSzPct val="80000"/>
              <a:buFont typeface="Bookman Old Style" pitchFamily="18" charset="0"/>
              <a:buAutoNum type="alphaLcParenR" startAt="6"/>
            </a:pPr>
            <a:r>
              <a:rPr lang="en-US" sz="2500" smtClean="0">
                <a:solidFill>
                  <a:schemeClr val="tx1"/>
                </a:solidFill>
              </a:rPr>
              <a:t>arsitektur;</a:t>
            </a:r>
          </a:p>
          <a:p>
            <a:pPr marL="788988" lvl="1" indent="-514350">
              <a:buClr>
                <a:schemeClr val="tx1"/>
              </a:buClr>
              <a:buSzPct val="80000"/>
              <a:buFont typeface="Bookman Old Style" pitchFamily="18" charset="0"/>
              <a:buAutoNum type="alphaLcParenR" startAt="6"/>
            </a:pPr>
            <a:r>
              <a:rPr lang="en-US" sz="2500" smtClean="0">
                <a:solidFill>
                  <a:schemeClr val="tx1"/>
                </a:solidFill>
              </a:rPr>
              <a:t>peta;</a:t>
            </a:r>
          </a:p>
          <a:p>
            <a:pPr marL="788988" lvl="1" indent="-514350">
              <a:buClr>
                <a:schemeClr val="tx1"/>
              </a:buClr>
              <a:buSzPct val="80000"/>
              <a:buFont typeface="Bookman Old Style" pitchFamily="18" charset="0"/>
              <a:buAutoNum type="alphaLcParenR" startAt="6"/>
            </a:pPr>
            <a:r>
              <a:rPr lang="en-US" sz="2500" smtClean="0">
                <a:solidFill>
                  <a:schemeClr val="tx1"/>
                </a:solidFill>
              </a:rPr>
              <a:t>seni batik;</a:t>
            </a:r>
          </a:p>
          <a:p>
            <a:pPr marL="788988" lvl="1" indent="-514350">
              <a:buClr>
                <a:schemeClr val="tx1"/>
              </a:buClr>
              <a:buSzPct val="80000"/>
              <a:buFont typeface="Bookman Old Style" pitchFamily="18" charset="0"/>
              <a:buAutoNum type="alphaLcParenR" startAt="6"/>
            </a:pPr>
            <a:r>
              <a:rPr lang="en-US" sz="2500" smtClean="0">
                <a:solidFill>
                  <a:schemeClr val="tx1"/>
                </a:solidFill>
              </a:rPr>
              <a:t>fotografi;</a:t>
            </a:r>
          </a:p>
          <a:p>
            <a:pPr marL="788988" lvl="1" indent="-514350">
              <a:buClr>
                <a:schemeClr val="tx1"/>
              </a:buClr>
              <a:buSzPct val="80000"/>
              <a:buFont typeface="Bookman Old Style" pitchFamily="18" charset="0"/>
              <a:buAutoNum type="alphaLcParenR" startAt="6"/>
            </a:pPr>
            <a:r>
              <a:rPr lang="en-US" sz="2500" smtClean="0">
                <a:solidFill>
                  <a:schemeClr val="tx1"/>
                </a:solidFill>
              </a:rPr>
              <a:t>sinematografi;</a:t>
            </a:r>
          </a:p>
          <a:p>
            <a:pPr marL="788988" lvl="1" indent="-514350">
              <a:buClr>
                <a:schemeClr val="tx1"/>
              </a:buClr>
              <a:buSzPct val="80000"/>
              <a:buFont typeface="Bookman Old Style" pitchFamily="18" charset="0"/>
              <a:buAutoNum type="alphaLcParenR" startAt="6"/>
            </a:pPr>
            <a:r>
              <a:rPr lang="en-US" sz="2500" smtClean="0">
                <a:solidFill>
                  <a:schemeClr val="tx1"/>
                </a:solidFill>
              </a:rPr>
              <a:t>terjemahan, tafsir, saduran, </a:t>
            </a:r>
            <a:r>
              <a:rPr lang="en-US" sz="2500" i="1" smtClean="0">
                <a:solidFill>
                  <a:schemeClr val="tx1"/>
                </a:solidFill>
              </a:rPr>
              <a:t>database</a:t>
            </a:r>
            <a:r>
              <a:rPr lang="en-US" sz="2500" smtClean="0">
                <a:solidFill>
                  <a:schemeClr val="tx1"/>
                </a:solidFill>
              </a:rPr>
              <a:t>, dan </a:t>
            </a:r>
            <a:r>
              <a:rPr lang="en-US" smtClean="0">
                <a:solidFill>
                  <a:schemeClr val="tx1"/>
                </a:solidFill>
              </a:rPr>
              <a:t>karya lain dari hasil pengalihwujudan.</a:t>
            </a:r>
          </a:p>
          <a:p>
            <a:endParaRPr lang="en-US" smtClean="0"/>
          </a:p>
        </p:txBody>
      </p:sp>
      <p:sp>
        <p:nvSpPr>
          <p:cNvPr id="17412" name="Footer Placeholder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8"/>
            <a:ext cx="7543800" cy="930275"/>
          </a:xfrm>
        </p:spPr>
        <p:txBody>
          <a:bodyPr/>
          <a:lstStyle/>
          <a:p>
            <a:pPr eaLnBrk="1" hangingPunct="1"/>
            <a:r>
              <a:rPr lang="en-US" smtClean="0"/>
              <a:t>HAKI</a:t>
            </a:r>
          </a:p>
        </p:txBody>
      </p:sp>
      <p:sp>
        <p:nvSpPr>
          <p:cNvPr id="18435"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8436" name="Rectangle 3"/>
          <p:cNvSpPr>
            <a:spLocks noGrp="1" noChangeArrowheads="1"/>
          </p:cNvSpPr>
          <p:nvPr>
            <p:ph sz="quarter" idx="1"/>
          </p:nvPr>
        </p:nvSpPr>
        <p:spPr>
          <a:xfrm>
            <a:off x="457200" y="1219200"/>
            <a:ext cx="8229600" cy="4937125"/>
          </a:xfrm>
        </p:spPr>
        <p:txBody>
          <a:bodyPr/>
          <a:lstStyle/>
          <a:p>
            <a:pPr eaLnBrk="1" hangingPunct="1">
              <a:lnSpc>
                <a:spcPct val="80000"/>
              </a:lnSpc>
              <a:buFont typeface="Wingdings" pitchFamily="2" charset="2"/>
              <a:buNone/>
            </a:pPr>
            <a:r>
              <a:rPr lang="en-US" sz="2400" smtClean="0"/>
              <a:t>Undang-undang no 19 th 2002 memuat beberapa ketentuan baru, yang terkait dengan komputer  antara lain, mengenai:</a:t>
            </a:r>
          </a:p>
          <a:p>
            <a:pPr lvl="1" eaLnBrk="1" hangingPunct="1">
              <a:lnSpc>
                <a:spcPct val="80000"/>
              </a:lnSpc>
              <a:buClrTx/>
              <a:buFont typeface="Wingdings" pitchFamily="2" charset="2"/>
              <a:buAutoNum type="arabicPeriod"/>
            </a:pPr>
            <a:r>
              <a:rPr lang="en-US" sz="2400" i="1" smtClean="0">
                <a:solidFill>
                  <a:schemeClr val="tx1"/>
                </a:solidFill>
              </a:rPr>
              <a:t>database </a:t>
            </a:r>
            <a:r>
              <a:rPr lang="en-US" sz="2400" smtClean="0">
                <a:solidFill>
                  <a:schemeClr val="tx1"/>
                </a:solidFill>
              </a:rPr>
              <a:t>merupakan salah satu Ciptaan yang dilindungi;</a:t>
            </a:r>
          </a:p>
          <a:p>
            <a:pPr lvl="1" eaLnBrk="1" hangingPunct="1">
              <a:lnSpc>
                <a:spcPct val="80000"/>
              </a:lnSpc>
              <a:buClrTx/>
              <a:buFont typeface="Wingdings" pitchFamily="2" charset="2"/>
              <a:buAutoNum type="arabicPeriod"/>
            </a:pPr>
            <a:r>
              <a:rPr lang="en-US" sz="2400" smtClean="0">
                <a:solidFill>
                  <a:schemeClr val="tx1"/>
                </a:solidFill>
              </a:rPr>
              <a:t>penggunaan alat apa pun baik melalui kabel maupun tanpa kabel, termasuk media internet,  untuk pemutaran produk-produk cakram optik </a:t>
            </a:r>
            <a:r>
              <a:rPr lang="en-US" sz="2400" i="1" smtClean="0">
                <a:solidFill>
                  <a:schemeClr val="tx1"/>
                </a:solidFill>
              </a:rPr>
              <a:t>(optical disc) </a:t>
            </a:r>
            <a:r>
              <a:rPr lang="en-US" sz="2400" smtClean="0">
                <a:solidFill>
                  <a:schemeClr val="tx1"/>
                </a:solidFill>
              </a:rPr>
              <a:t>melalui media audio, media audiovisual dan/atau sarana telekomunikasi; </a:t>
            </a:r>
          </a:p>
          <a:p>
            <a:pPr lvl="1" eaLnBrk="1" hangingPunct="1">
              <a:lnSpc>
                <a:spcPct val="80000"/>
              </a:lnSpc>
              <a:buClrTx/>
              <a:buFont typeface="Wingdings" pitchFamily="2" charset="2"/>
              <a:buAutoNum type="arabicPeriod"/>
            </a:pPr>
            <a:r>
              <a:rPr lang="en-US" sz="2400" smtClean="0">
                <a:solidFill>
                  <a:schemeClr val="tx1"/>
                </a:solidFill>
              </a:rPr>
              <a:t>pencantuman hak informasi manajemen elektronik dan sarana kontrol teknologi;</a:t>
            </a:r>
          </a:p>
          <a:p>
            <a:pPr lvl="1" eaLnBrk="1" hangingPunct="1">
              <a:lnSpc>
                <a:spcPct val="80000"/>
              </a:lnSpc>
              <a:buClrTx/>
              <a:buFont typeface="Wingdings" pitchFamily="2" charset="2"/>
              <a:buAutoNum type="arabicPeriod"/>
            </a:pPr>
            <a:r>
              <a:rPr lang="en-US" sz="2400" smtClean="0">
                <a:solidFill>
                  <a:schemeClr val="tx1"/>
                </a:solidFill>
              </a:rPr>
              <a:t>pencantuman mekanisme pengawasan dan perlindungan terhadap produk-produk yang menggunakan sarana produksi berteknologi tinggi;</a:t>
            </a:r>
          </a:p>
          <a:p>
            <a:pPr lvl="1" eaLnBrk="1" hangingPunct="1">
              <a:lnSpc>
                <a:spcPct val="80000"/>
              </a:lnSpc>
              <a:buClrTx/>
              <a:buFont typeface="Wingdings" pitchFamily="2" charset="2"/>
              <a:buAutoNum type="arabicPeriod"/>
            </a:pPr>
            <a:r>
              <a:rPr lang="en-US" sz="2400" smtClean="0">
                <a:solidFill>
                  <a:schemeClr val="tx1"/>
                </a:solidFill>
              </a:rPr>
              <a:t>ancaman pidana terhadap perbanyakan penggunaan Program Komputer untuk kepentingan komersial secara tidak sah dan melawan hukum.</a:t>
            </a:r>
          </a:p>
          <a:p>
            <a:pPr lvl="1" eaLnBrk="1" hangingPunct="1">
              <a:lnSpc>
                <a:spcPct val="80000"/>
              </a:lnSpc>
            </a:pPr>
            <a:endParaRPr lang="en-US" sz="240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Definisi (1)</a:t>
            </a:r>
          </a:p>
        </p:txBody>
      </p:sp>
      <p:sp>
        <p:nvSpPr>
          <p:cNvPr id="1945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9460" name="Rectangle 3"/>
          <p:cNvSpPr>
            <a:spLocks noGrp="1" noChangeArrowheads="1"/>
          </p:cNvSpPr>
          <p:nvPr>
            <p:ph sz="quarter" idx="1"/>
          </p:nvPr>
        </p:nvSpPr>
        <p:spPr>
          <a:xfrm>
            <a:off x="457200" y="1219200"/>
            <a:ext cx="8229600" cy="4937125"/>
          </a:xfrm>
        </p:spPr>
        <p:txBody>
          <a:bodyPr/>
          <a:lstStyle/>
          <a:p>
            <a:pPr lvl="0" eaLnBrk="1" hangingPunct="1"/>
            <a:r>
              <a:rPr lang="en-US" sz="2000" b="1" smtClean="0"/>
              <a:t>Hak Cipta</a:t>
            </a:r>
            <a:r>
              <a:rPr lang="en-US" sz="2000" smtClean="0"/>
              <a:t> (Copyright) : UU No 19 Tahun 2002.  Hak cipta melindungi karya (ekspresi ide)</a:t>
            </a:r>
          </a:p>
          <a:p>
            <a:pPr eaLnBrk="1" hangingPunct="1"/>
            <a:r>
              <a:rPr lang="en-US" sz="2000" smtClean="0"/>
              <a:t>Hak Cipta adalah “hak eksklusif bagi Pencipta atau penerima hak untuk mengumumkan atau memperbanyak Ciptaannya atau memberikan izin untuk itu dengan tidak mengurangi pembatasan-pembatasan menurut peraturan perundang-undangan yang berlaku”.</a:t>
            </a:r>
          </a:p>
          <a:p>
            <a:pPr eaLnBrk="1" hangingPunct="1"/>
            <a:r>
              <a:rPr lang="en-US" sz="2000" smtClean="0"/>
              <a:t>Tindakan yang dibatasi : memperbanyak, menerbitkan copy karya cipta, memamerkan, menyiarkan,membuat suatu penyesuaian. </a:t>
            </a:r>
          </a:p>
          <a:p>
            <a:pPr eaLnBrk="1" hangingPunct="1"/>
            <a:r>
              <a:rPr lang="en-US" sz="2000" smtClean="0"/>
              <a:t>Produk yang terkait dengan dengan komputer ; program komputer, bentuk karya cipta yang dibuat dengan komputer, desain musik dll.</a:t>
            </a:r>
          </a:p>
          <a:p>
            <a:r>
              <a:rPr lang="en-US" sz="2000" smtClean="0"/>
              <a:t>berlaku selama 50 (lima puluh) tahun sejak pertama kali diumumkan.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Hak cipta komputer</a:t>
            </a:r>
          </a:p>
        </p:txBody>
      </p:sp>
      <p:sp>
        <p:nvSpPr>
          <p:cNvPr id="20483"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0484" name="Rectangle 3"/>
          <p:cNvSpPr>
            <a:spLocks noGrp="1" noChangeArrowheads="1"/>
          </p:cNvSpPr>
          <p:nvPr>
            <p:ph sz="quarter" idx="1"/>
          </p:nvPr>
        </p:nvSpPr>
        <p:spPr>
          <a:xfrm>
            <a:off x="457200" y="1219200"/>
            <a:ext cx="8229600" cy="4937125"/>
          </a:xfrm>
        </p:spPr>
        <p:txBody>
          <a:bodyPr/>
          <a:lstStyle/>
          <a:p>
            <a:pPr eaLnBrk="1" hangingPunct="1"/>
            <a:r>
              <a:rPr lang="en-US" i="1" smtClean="0"/>
              <a:t>Software</a:t>
            </a:r>
            <a:r>
              <a:rPr lang="en-US" smtClean="0"/>
              <a:t> ; program komputer, </a:t>
            </a:r>
            <a:r>
              <a:rPr lang="en-US" i="1" smtClean="0"/>
              <a:t>file-file</a:t>
            </a:r>
            <a:r>
              <a:rPr lang="en-US" smtClean="0"/>
              <a:t>, dokumentasi cetak (buku pedoman peggunaan)</a:t>
            </a:r>
          </a:p>
          <a:p>
            <a:pPr eaLnBrk="1" hangingPunct="1"/>
            <a:r>
              <a:rPr lang="en-US" smtClean="0"/>
              <a:t>Program harus orisinal dan “dicatat”</a:t>
            </a:r>
          </a:p>
          <a:p>
            <a:pPr eaLnBrk="1" hangingPunct="1"/>
            <a:r>
              <a:rPr lang="en-US" smtClean="0"/>
              <a:t>Tindakan dilarang ; meng-copy, menyebarluaskan tiruan, membuat saduran.</a:t>
            </a:r>
          </a:p>
          <a:p>
            <a:pPr eaLnBrk="1" hangingPunct="1"/>
            <a:r>
              <a:rPr lang="en-US" smtClean="0"/>
              <a:t>Membuat </a:t>
            </a:r>
            <a:r>
              <a:rPr lang="en-US" i="1" smtClean="0"/>
              <a:t>back-up</a:t>
            </a:r>
            <a:r>
              <a:rPr lang="en-US" smtClean="0"/>
              <a:t> program bagaimana?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Hak cipta komputer</a:t>
            </a:r>
          </a:p>
        </p:txBody>
      </p:sp>
      <p:sp>
        <p:nvSpPr>
          <p:cNvPr id="21507"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1508" name="Rectangle 3"/>
          <p:cNvSpPr>
            <a:spLocks noGrp="1" noChangeArrowheads="1"/>
          </p:cNvSpPr>
          <p:nvPr>
            <p:ph sz="quarter" idx="1"/>
          </p:nvPr>
        </p:nvSpPr>
        <p:spPr>
          <a:xfrm>
            <a:off x="457200" y="1219200"/>
            <a:ext cx="8229600" cy="4937125"/>
          </a:xfrm>
        </p:spPr>
        <p:txBody>
          <a:bodyPr/>
          <a:lstStyle/>
          <a:p>
            <a:pPr eaLnBrk="1" hangingPunct="1">
              <a:buFont typeface="Wingdings" pitchFamily="2" charset="2"/>
              <a:buNone/>
            </a:pPr>
            <a:r>
              <a:rPr lang="en-US" smtClean="0"/>
              <a:t>Hasil karya cipta komputer :</a:t>
            </a:r>
          </a:p>
          <a:p>
            <a:pPr eaLnBrk="1" hangingPunct="1"/>
            <a:r>
              <a:rPr lang="en-US" smtClean="0"/>
              <a:t>Karya cipta yang dibuat dengan menggunakan komputer membutuhkan skil pencipta; berbantuan </a:t>
            </a:r>
            <a:r>
              <a:rPr lang="en-US" i="1" smtClean="0"/>
              <a:t>software</a:t>
            </a:r>
            <a:r>
              <a:rPr lang="en-US" smtClean="0"/>
              <a:t> meliputi gambar, tulisan, musik dll</a:t>
            </a:r>
          </a:p>
          <a:p>
            <a:pPr eaLnBrk="1" hangingPunct="1"/>
            <a:r>
              <a:rPr lang="en-US" smtClean="0"/>
              <a:t>Karya cipta yang dibuat melalui komputer ; program-program komputer, ramalan cuaca terkait dengan satelit, pemilihan urutan nomor acak undian, program simulasi dll.</a:t>
            </a:r>
          </a:p>
          <a:p>
            <a:pPr eaLnBrk="1" hangingPunct="1"/>
            <a:r>
              <a:rPr lang="en-US" smtClean="0"/>
              <a:t>Karya cipta antara , karya cipta hasil komputer yang terprogram dimana output merupakan skill dari progammer dan pengguna ; sistem akunting khusus, synthesizer musik.</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Definisi (2)</a:t>
            </a:r>
          </a:p>
        </p:txBody>
      </p:sp>
      <p:sp>
        <p:nvSpPr>
          <p:cNvPr id="22531"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2532" name="Rectangle 3"/>
          <p:cNvSpPr>
            <a:spLocks noGrp="1" noChangeArrowheads="1"/>
          </p:cNvSpPr>
          <p:nvPr>
            <p:ph sz="quarter" idx="1"/>
          </p:nvPr>
        </p:nvSpPr>
        <p:spPr>
          <a:xfrm>
            <a:off x="457200" y="1219200"/>
            <a:ext cx="8229600" cy="4937125"/>
          </a:xfrm>
        </p:spPr>
        <p:txBody>
          <a:bodyPr/>
          <a:lstStyle/>
          <a:p>
            <a:pPr eaLnBrk="1" hangingPunct="1"/>
            <a:r>
              <a:rPr lang="en-US" smtClean="0"/>
              <a:t>Paten adalah “hak eksklusif yang diberikan oleh Negara kepada inventor atas hasil invensinya di bidang teknologi, (berkaitan dengan penemuan).</a:t>
            </a:r>
          </a:p>
          <a:p>
            <a:pPr lvl="0"/>
            <a:r>
              <a:rPr lang="en-US" b="1" smtClean="0"/>
              <a:t>Paten</a:t>
            </a:r>
            <a:r>
              <a:rPr lang="en-US" smtClean="0"/>
              <a:t> (Patent): UU No 14 Tahun 2001. </a:t>
            </a:r>
          </a:p>
          <a:p>
            <a:r>
              <a:rPr lang="en-US" smtClean="0"/>
              <a:t>paten melindungi sebuah ide, bukan ekspresi dari ide tersebut.</a:t>
            </a:r>
          </a:p>
          <a:p>
            <a:pPr eaLnBrk="1" hangingPunct="1"/>
            <a:r>
              <a:rPr lang="en-US" smtClean="0"/>
              <a:t>Contoh desain baru komputer, metode baru pembuatan chip komputer, desain printer dll.</a:t>
            </a:r>
          </a:p>
          <a:p>
            <a:pPr eaLnBrk="1" hangingPunct="1"/>
            <a:r>
              <a:rPr lang="en-US" smtClean="0"/>
              <a:t>Dapat diperbaharui maksimum 20 tahun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Definisi (3)</a:t>
            </a:r>
          </a:p>
        </p:txBody>
      </p:sp>
      <p:sp>
        <p:nvSpPr>
          <p:cNvPr id="23555"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3556" name="Rectangle 3"/>
          <p:cNvSpPr>
            <a:spLocks noGrp="1" noChangeArrowheads="1"/>
          </p:cNvSpPr>
          <p:nvPr>
            <p:ph sz="quarter" idx="1"/>
          </p:nvPr>
        </p:nvSpPr>
        <p:spPr>
          <a:xfrm>
            <a:off x="457200" y="1219200"/>
            <a:ext cx="8229600" cy="4937125"/>
          </a:xfrm>
        </p:spPr>
        <p:txBody>
          <a:bodyPr/>
          <a:lstStyle/>
          <a:p>
            <a:pPr eaLnBrk="1" hangingPunct="1">
              <a:lnSpc>
                <a:spcPct val="90000"/>
              </a:lnSpc>
              <a:defRPr/>
            </a:pPr>
            <a:r>
              <a:rPr lang="en-US" smtClean="0"/>
              <a:t>Kerahasiaan ; perlindungan rahasia baik menyangkut perdagangan, rahasia pribadi, atau pemerintah.</a:t>
            </a:r>
          </a:p>
          <a:p>
            <a:pPr eaLnBrk="1" hangingPunct="1">
              <a:lnSpc>
                <a:spcPct val="90000"/>
              </a:lnSpc>
              <a:defRPr/>
            </a:pPr>
            <a:r>
              <a:rPr lang="en-US" smtClean="0"/>
              <a:t>Baik yang disimpan pada komputer ataupun tidak</a:t>
            </a:r>
          </a:p>
          <a:p>
            <a:pPr eaLnBrk="1" hangingPunct="1">
              <a:lnSpc>
                <a:spcPct val="90000"/>
              </a:lnSpc>
              <a:defRPr/>
            </a:pPr>
            <a:r>
              <a:rPr lang="en-US" smtClean="0"/>
              <a:t>Contoh </a:t>
            </a:r>
          </a:p>
          <a:p>
            <a:pPr marL="1385888" indent="-514350" eaLnBrk="1" hangingPunct="1">
              <a:lnSpc>
                <a:spcPct val="90000"/>
              </a:lnSpc>
              <a:buFont typeface="+mj-lt"/>
              <a:buAutoNum type="arabicPeriod"/>
              <a:defRPr/>
            </a:pPr>
            <a:r>
              <a:rPr lang="en-US" smtClean="0"/>
              <a:t>ide program komputer baru, rincian  dari suatu sistem komputer, penemuan baru (yang belum dipatenkan terkait dengan riset), </a:t>
            </a:r>
          </a:p>
          <a:p>
            <a:pPr marL="1385888" indent="-514350" eaLnBrk="1" hangingPunct="1">
              <a:lnSpc>
                <a:spcPct val="90000"/>
              </a:lnSpc>
              <a:buFont typeface="+mj-lt"/>
              <a:buAutoNum type="arabicPeriod"/>
              <a:defRPr/>
            </a:pPr>
            <a:r>
              <a:rPr lang="en-US" smtClean="0"/>
              <a:t>daftar para langganan, metode bisnis dll.</a:t>
            </a:r>
          </a:p>
          <a:p>
            <a:pPr marL="1385888" indent="-514350" eaLnBrk="1" hangingPunct="1">
              <a:lnSpc>
                <a:spcPct val="90000"/>
              </a:lnSpc>
              <a:buFont typeface="+mj-lt"/>
              <a:buAutoNum type="arabicPeriod"/>
              <a:defRPr/>
            </a:pPr>
            <a:r>
              <a:rPr lang="en-US" smtClean="0"/>
              <a:t>rahasia dari formula Parfum, dll</a:t>
            </a:r>
          </a:p>
          <a:p>
            <a:pPr eaLnBrk="1" hangingPunct="1">
              <a:lnSpc>
                <a:spcPct val="90000"/>
              </a:lnSpc>
              <a:defRPr/>
            </a:pPr>
            <a:r>
              <a:rPr lang="en-US" smtClean="0"/>
              <a:t>Masa berlaku ; sampai pokok masalah tersebut jatuh ke dalam “penguasaan masyarakat umum”</a:t>
            </a:r>
          </a:p>
          <a:p>
            <a:pPr eaLnBrk="1" hangingPunct="1">
              <a:lnSpc>
                <a:spcPct val="90000"/>
              </a:lnSpc>
              <a:defRPr/>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Definisi (4)</a:t>
            </a:r>
          </a:p>
        </p:txBody>
      </p:sp>
      <p:sp>
        <p:nvSpPr>
          <p:cNvPr id="2457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4580" name="Rectangle 3"/>
          <p:cNvSpPr>
            <a:spLocks noGrp="1" noChangeArrowheads="1"/>
          </p:cNvSpPr>
          <p:nvPr>
            <p:ph sz="quarter" idx="1"/>
          </p:nvPr>
        </p:nvSpPr>
        <p:spPr>
          <a:xfrm>
            <a:off x="457200" y="1219200"/>
            <a:ext cx="8229600" cy="4937125"/>
          </a:xfrm>
        </p:spPr>
        <p:txBody>
          <a:bodyPr/>
          <a:lstStyle/>
          <a:p>
            <a:r>
              <a:rPr lang="en-US" i="1" smtClean="0"/>
              <a:t>Desain Industri adalah “ suatu kreasi tentang bentuk, konfigurasi, atau komposisi garis atau warna, atau garis dan warna, atau gabungan daripadanya yang berbentuk tiga dimensi atau dua dimensi yang memberikan kesan estetis dan dapat diwujudkan dalam pola tiga dimensi atau dua dimensi serta dapat dipakai untuk menghasilkan suatu produk, barang, komoditas industri, atau kerajinan tangan.”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Definisi (4)</a:t>
            </a:r>
          </a:p>
        </p:txBody>
      </p:sp>
      <p:sp>
        <p:nvSpPr>
          <p:cNvPr id="25603"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5604" name="Rectangle 3"/>
          <p:cNvSpPr>
            <a:spLocks noGrp="1" noChangeArrowheads="1"/>
          </p:cNvSpPr>
          <p:nvPr>
            <p:ph sz="quarter" idx="1"/>
          </p:nvPr>
        </p:nvSpPr>
        <p:spPr>
          <a:xfrm>
            <a:off x="457200" y="1219200"/>
            <a:ext cx="8229600" cy="4937125"/>
          </a:xfrm>
        </p:spPr>
        <p:txBody>
          <a:bodyPr/>
          <a:lstStyle/>
          <a:p>
            <a:pPr eaLnBrk="1" hangingPunct="1"/>
            <a:r>
              <a:rPr lang="en-US" sz="2000" smtClean="0"/>
              <a:t>Design industri, UU No 31 Tahun 2000, ada 2 kategori</a:t>
            </a:r>
          </a:p>
          <a:p>
            <a:pPr marL="788988" lvl="1" indent="-514350" eaLnBrk="1" hangingPunct="1">
              <a:buClrTx/>
              <a:buFont typeface="Bookman Old Style" pitchFamily="18" charset="0"/>
              <a:buAutoNum type="arabicPeriod"/>
            </a:pPr>
            <a:r>
              <a:rPr lang="en-US" sz="2000" smtClean="0">
                <a:solidFill>
                  <a:schemeClr val="tx1"/>
                </a:solidFill>
              </a:rPr>
              <a:t>Desain yang didaftarkan ; desain baru dengan bentuk khusus, konfigurasi, corak, ornamen yang dipakai di suatu barang yang memiliki daya tarik.</a:t>
            </a:r>
          </a:p>
          <a:p>
            <a:pPr marL="1338263" lvl="3" indent="-514350" eaLnBrk="1" hangingPunct="1">
              <a:buClrTx/>
              <a:buFont typeface="Wingdings" pitchFamily="2" charset="2"/>
              <a:buChar char="§"/>
            </a:pPr>
            <a:r>
              <a:rPr lang="en-US" smtClean="0"/>
              <a:t>Contoh ; desain komputer secara estetika menarik, menyenangkan, monitor, mouse, dll.</a:t>
            </a:r>
          </a:p>
          <a:p>
            <a:pPr marL="1338263" lvl="3" indent="-514350" eaLnBrk="1" hangingPunct="1">
              <a:buClrTx/>
              <a:buFont typeface="Wingdings" pitchFamily="2" charset="2"/>
              <a:buChar char="§"/>
            </a:pPr>
            <a:r>
              <a:rPr lang="en-US" smtClean="0"/>
              <a:t>Hak desain didaftarkan ke kantor patent</a:t>
            </a:r>
          </a:p>
          <a:p>
            <a:pPr marL="1338263" lvl="3" indent="-514350" eaLnBrk="1" hangingPunct="1">
              <a:buClrTx/>
              <a:buFont typeface="Wingdings" pitchFamily="2" charset="2"/>
              <a:buChar char="§"/>
            </a:pPr>
            <a:r>
              <a:rPr lang="en-US" smtClean="0"/>
              <a:t>Masa berlaku ; pertama 5 tahun, dapat diperpanjang 5 – 25 tahun</a:t>
            </a:r>
          </a:p>
          <a:p>
            <a:pPr marL="788988" lvl="1" indent="-514350" eaLnBrk="1" hangingPunct="1">
              <a:buClr>
                <a:schemeClr val="tx1"/>
              </a:buClr>
              <a:buSzPct val="80000"/>
              <a:buFont typeface="Bookman Old Style" pitchFamily="18" charset="0"/>
              <a:buAutoNum type="arabicPeriod"/>
            </a:pPr>
            <a:r>
              <a:rPr lang="en-US" sz="2000" smtClean="0">
                <a:solidFill>
                  <a:schemeClr val="tx1"/>
                </a:solidFill>
              </a:rPr>
              <a:t>hak design baru ;desain orisinal, mencakup segala bentuk dan konfigurasi dari seluruh bagian suatu barang </a:t>
            </a:r>
            <a:r>
              <a:rPr lang="en-US" sz="2000" smtClean="0">
                <a:solidFill>
                  <a:schemeClr val="tx1"/>
                </a:solidFill>
                <a:sym typeface="Wingdings" pitchFamily="2" charset="2"/>
              </a:rPr>
              <a:t> desain fungsional dan estetika.</a:t>
            </a:r>
          </a:p>
          <a:p>
            <a:pPr marL="1338263" lvl="3" indent="-514350" eaLnBrk="1" hangingPunct="1">
              <a:buClr>
                <a:schemeClr val="tx1"/>
              </a:buClr>
              <a:buSzPct val="80000"/>
              <a:buFont typeface="Wingdings" pitchFamily="2" charset="2"/>
              <a:buChar char="§"/>
            </a:pPr>
            <a:r>
              <a:rPr lang="en-US" smtClean="0">
                <a:sym typeface="Wingdings" pitchFamily="2" charset="2"/>
              </a:rPr>
              <a:t>Masa berlaku 15 th sejak diciptakan atau 10 tahun sejak dipasarkan</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Tujuan : </a:t>
            </a:r>
          </a:p>
        </p:txBody>
      </p:sp>
      <p:sp>
        <p:nvSpPr>
          <p:cNvPr id="10243" name="Content Placeholder 2"/>
          <p:cNvSpPr>
            <a:spLocks noGrp="1"/>
          </p:cNvSpPr>
          <p:nvPr>
            <p:ph sz="quarter" idx="1"/>
          </p:nvPr>
        </p:nvSpPr>
        <p:spPr>
          <a:xfrm>
            <a:off x="457200" y="1219200"/>
            <a:ext cx="8229600" cy="4937125"/>
          </a:xfrm>
        </p:spPr>
        <p:txBody>
          <a:bodyPr/>
          <a:lstStyle/>
          <a:p>
            <a:r>
              <a:rPr lang="en-US" smtClean="0"/>
              <a:t>Mengetahui tentang hak-hak milik intelektual (</a:t>
            </a:r>
            <a:r>
              <a:rPr lang="en-US" i="1" smtClean="0"/>
              <a:t>Intellectual Property Right - IPR).</a:t>
            </a:r>
          </a:p>
          <a:p>
            <a:r>
              <a:rPr lang="en-US" smtClean="0"/>
              <a:t>Mengetahui komputer dan hak cipta</a:t>
            </a:r>
          </a:p>
          <a:p>
            <a:r>
              <a:rPr lang="en-US" smtClean="0"/>
              <a:t>Mengetahui perundang-undangan yang terkait HAKI</a:t>
            </a:r>
          </a:p>
        </p:txBody>
      </p:sp>
      <p:sp>
        <p:nvSpPr>
          <p:cNvPr id="10244" name="Footer Placeholder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00063" y="214313"/>
            <a:ext cx="7543800" cy="882650"/>
          </a:xfrm>
        </p:spPr>
        <p:txBody>
          <a:bodyPr/>
          <a:lstStyle/>
          <a:p>
            <a:pPr eaLnBrk="1" hangingPunct="1"/>
            <a:r>
              <a:rPr lang="en-US" smtClean="0"/>
              <a:t>Definisi (5)</a:t>
            </a:r>
          </a:p>
        </p:txBody>
      </p:sp>
      <p:sp>
        <p:nvSpPr>
          <p:cNvPr id="26627"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6628" name="Rectangle 3"/>
          <p:cNvSpPr>
            <a:spLocks noGrp="1" noChangeArrowheads="1"/>
          </p:cNvSpPr>
          <p:nvPr>
            <p:ph sz="quarter" idx="1"/>
          </p:nvPr>
        </p:nvSpPr>
        <p:spPr>
          <a:xfrm>
            <a:off x="428625" y="1214438"/>
            <a:ext cx="8229600" cy="4714875"/>
          </a:xfrm>
        </p:spPr>
        <p:txBody>
          <a:bodyPr/>
          <a:lstStyle/>
          <a:p>
            <a:pPr marL="360363" indent="-360363" eaLnBrk="1" hangingPunct="1"/>
            <a:r>
              <a:rPr lang="en-US" sz="2000" smtClean="0"/>
              <a:t>Merek dagang  ; “suatu tanda yang digunakan dalam kaitan dengan barang untuk tujuan mengidentifikasi atau mengindikasi, suatu hubungan dalam perdagangan antara barang dan orang yang memiliki hak, baik sebagai pemilik ataupun  pemakai terdaftar untuk menggunakan merek.”</a:t>
            </a:r>
          </a:p>
          <a:p>
            <a:pPr marL="360363" indent="-360363" eaLnBrk="1" hangingPunct="1"/>
            <a:r>
              <a:rPr lang="en-US" sz="2000" smtClean="0"/>
              <a:t>Jenis ; suatu merk misalnya label nama, tandatangan yang dipakai dan hubungannya dengan perdagangan antara barang/jasa</a:t>
            </a:r>
          </a:p>
          <a:p>
            <a:pPr marL="360363" indent="-360363" eaLnBrk="1" hangingPunct="1"/>
            <a:r>
              <a:rPr lang="en-US" sz="2000" smtClean="0"/>
              <a:t>Merk Dagang (Trademark): UU No 15 tahun 2001</a:t>
            </a:r>
          </a:p>
          <a:p>
            <a:pPr marL="360363" indent="-360363" eaLnBrk="1" hangingPunct="1"/>
            <a:r>
              <a:rPr lang="en-US" sz="2000" smtClean="0"/>
              <a:t>Contoh ; “IBM”, “MICROSOFT”, logo Apple</a:t>
            </a:r>
          </a:p>
          <a:p>
            <a:pPr marL="360363" indent="-360363" eaLnBrk="1" hangingPunct="1"/>
            <a:r>
              <a:rPr lang="en-US" sz="2000" smtClean="0"/>
              <a:t>Masa berlaku ; pertama 14 tahun, dapat diperbaharui secara tidak terbatas</a:t>
            </a:r>
          </a:p>
          <a:p>
            <a:pPr marL="360363" indent="-360363" eaLnBrk="1" hangingPunct="1"/>
            <a:r>
              <a:rPr lang="en-US" sz="2000" smtClean="0"/>
              <a:t>Permohonan diajukan </a:t>
            </a:r>
          </a:p>
          <a:p>
            <a:pPr marL="360363" indent="-360363" eaLnBrk="1" hangingPunct="1">
              <a:buSzPct val="45000"/>
              <a:buFont typeface="Wingdings" pitchFamily="2" charset="2"/>
              <a:buNone/>
            </a:pPr>
            <a:r>
              <a:rPr lang="en-US" sz="2400" smtClean="0"/>
              <a:t>	</a:t>
            </a:r>
          </a:p>
          <a:p>
            <a:pPr marL="360363" indent="-360363" eaLnBrk="1" hangingPunct="1">
              <a:lnSpc>
                <a:spcPct val="80000"/>
              </a:lnSpc>
              <a:buSzPct val="75000"/>
              <a:buFontTx/>
              <a:buChar char="•"/>
            </a:pPr>
            <a:endParaRPr lang="en-US" sz="21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28625" y="0"/>
            <a:ext cx="8229600" cy="990600"/>
          </a:xfrm>
        </p:spPr>
        <p:txBody>
          <a:bodyPr/>
          <a:lstStyle/>
          <a:p>
            <a:pPr eaLnBrk="1" hangingPunct="1"/>
            <a:r>
              <a:rPr lang="en-US" sz="3500" smtClean="0"/>
              <a:t>Definisi (6)</a:t>
            </a:r>
          </a:p>
        </p:txBody>
      </p:sp>
      <p:sp>
        <p:nvSpPr>
          <p:cNvPr id="27651"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6628" name="Rectangle 3"/>
          <p:cNvSpPr>
            <a:spLocks noGrp="1" noChangeArrowheads="1"/>
          </p:cNvSpPr>
          <p:nvPr>
            <p:ph sz="quarter" idx="1"/>
          </p:nvPr>
        </p:nvSpPr>
        <p:spPr>
          <a:xfrm>
            <a:off x="457200" y="1219200"/>
            <a:ext cx="8229600" cy="4937125"/>
          </a:xfrm>
        </p:spPr>
        <p:txBody>
          <a:bodyPr/>
          <a:lstStyle/>
          <a:p>
            <a:pPr marL="360363" indent="-360363" eaLnBrk="1" hangingPunct="1">
              <a:lnSpc>
                <a:spcPct val="80000"/>
              </a:lnSpc>
              <a:buSzPct val="45000"/>
              <a:buFontTx/>
              <a:buNone/>
              <a:defRPr/>
            </a:pPr>
            <a:endParaRPr lang="en-US" sz="2000" smtClean="0"/>
          </a:p>
          <a:p>
            <a:pPr>
              <a:defRPr/>
            </a:pPr>
            <a:r>
              <a:rPr lang="en-US" sz="2400" i="1" smtClean="0"/>
              <a:t>Service Mark adalah </a:t>
            </a:r>
            <a:r>
              <a:rPr lang="en-US" sz="2400" smtClean="0"/>
              <a:t>kata, prase, logo, simbol, warna, suara, bau yang digunakan oleh sebuah bisnis untuk mengindentifikasi sebuah layanan dan membedakannya dari kompetitornya. Pada prakteknya perlindungan hukumuntuk merek dagang sedang service mark untuk identitasnya. </a:t>
            </a:r>
          </a:p>
          <a:p>
            <a:pPr>
              <a:defRPr/>
            </a:pPr>
            <a:r>
              <a:rPr lang="en-US" sz="2400" smtClean="0"/>
              <a:t>Contoh: </a:t>
            </a:r>
          </a:p>
          <a:p>
            <a:pPr>
              <a:buNone/>
              <a:defRPr/>
            </a:pPr>
            <a:r>
              <a:rPr lang="en-US" sz="2400" smtClean="0"/>
              <a:t>	“Pegadaian: menyelesaikan masalah tanpa masalah”.</a:t>
            </a:r>
          </a:p>
          <a:p>
            <a:pPr lvl="0">
              <a:buNone/>
              <a:defRPr/>
            </a:pPr>
            <a:r>
              <a:rPr lang="en-US" sz="2400" smtClean="0"/>
              <a:t>	Lampu Phillips dengan service mark  “Terus Terang Phillips Terang Terus” </a:t>
            </a:r>
          </a:p>
          <a:p>
            <a:pPr>
              <a:defRPr/>
            </a:pPr>
            <a:endParaRPr lang="en-US" sz="2400" smtClean="0"/>
          </a:p>
          <a:p>
            <a:pPr>
              <a:defRPr/>
            </a:pPr>
            <a:endParaRPr lang="en-US" sz="2400" smtClean="0"/>
          </a:p>
          <a:p>
            <a:pPr marL="360363" indent="-360363" eaLnBrk="1" hangingPunct="1">
              <a:lnSpc>
                <a:spcPct val="80000"/>
              </a:lnSpc>
              <a:buSzPct val="45000"/>
              <a:buFontTx/>
              <a:buChar char="-"/>
              <a:defRPr/>
            </a:pPr>
            <a:endParaRPr lang="en-US" sz="2000" i="1" smtClean="0"/>
          </a:p>
          <a:p>
            <a:pPr marL="360363" indent="-360363" eaLnBrk="1" hangingPunct="1">
              <a:lnSpc>
                <a:spcPct val="80000"/>
              </a:lnSpc>
              <a:buFont typeface="Wingdings" pitchFamily="2" charset="2"/>
              <a:buNone/>
              <a:defRPr/>
            </a:pPr>
            <a:endParaRPr lang="en-US" sz="2000" smtClean="0"/>
          </a:p>
          <a:p>
            <a:pPr marL="360363" indent="-360363" eaLnBrk="1" hangingPunct="1">
              <a:lnSpc>
                <a:spcPct val="80000"/>
              </a:lnSpc>
              <a:buSzPct val="45000"/>
              <a:buFontTx/>
              <a:buNone/>
              <a:defRPr/>
            </a:pPr>
            <a:endParaRPr lang="en-US" sz="2000" i="1" smtClean="0"/>
          </a:p>
          <a:p>
            <a:pPr marL="360363" indent="-360363" eaLnBrk="1" hangingPunct="1">
              <a:lnSpc>
                <a:spcPct val="80000"/>
              </a:lnSpc>
              <a:buFont typeface="Wingdings" pitchFamily="2" charset="2"/>
              <a:buNone/>
              <a:defRPr/>
            </a:pPr>
            <a:endParaRPr lang="en-US"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625" y="0"/>
            <a:ext cx="8229600" cy="990600"/>
          </a:xfrm>
        </p:spPr>
        <p:txBody>
          <a:bodyPr/>
          <a:lstStyle/>
          <a:p>
            <a:pPr eaLnBrk="1" hangingPunct="1"/>
            <a:r>
              <a:rPr lang="en-US" sz="3500" smtClean="0"/>
              <a:t>Definisi (7)</a:t>
            </a:r>
          </a:p>
        </p:txBody>
      </p:sp>
      <p:sp>
        <p:nvSpPr>
          <p:cNvPr id="28675"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28676" name="Rectangle 3"/>
          <p:cNvSpPr>
            <a:spLocks noGrp="1" noChangeArrowheads="1"/>
          </p:cNvSpPr>
          <p:nvPr>
            <p:ph sz="quarter" idx="1"/>
          </p:nvPr>
        </p:nvSpPr>
        <p:spPr>
          <a:xfrm>
            <a:off x="457200" y="1219200"/>
            <a:ext cx="8229600" cy="4937125"/>
          </a:xfrm>
        </p:spPr>
        <p:txBody>
          <a:bodyPr/>
          <a:lstStyle/>
          <a:p>
            <a:pPr marL="360363" indent="-360363" eaLnBrk="1" hangingPunct="1">
              <a:lnSpc>
                <a:spcPct val="80000"/>
              </a:lnSpc>
              <a:buSzPct val="45000"/>
              <a:buFontTx/>
              <a:buNone/>
            </a:pPr>
            <a:endParaRPr lang="en-US" sz="2000" smtClean="0"/>
          </a:p>
          <a:p>
            <a:pPr marL="360363" indent="-360363" eaLnBrk="1" hangingPunct="1">
              <a:lnSpc>
                <a:spcPct val="80000"/>
              </a:lnSpc>
            </a:pPr>
            <a:r>
              <a:rPr lang="en-US" sz="2400" smtClean="0"/>
              <a:t>Pengaturan Semikonduktor /Desain </a:t>
            </a:r>
            <a:r>
              <a:rPr lang="en-US" sz="2400" i="1" smtClean="0"/>
              <a:t>integrated circuits ;topografi chip. </a:t>
            </a:r>
          </a:p>
          <a:p>
            <a:pPr marL="360363" indent="-360363" eaLnBrk="1" hangingPunct="1">
              <a:lnSpc>
                <a:spcPct val="80000"/>
              </a:lnSpc>
            </a:pPr>
            <a:r>
              <a:rPr lang="en-US" sz="2400" smtClean="0"/>
              <a:t>UU No 32 Tahun 2000</a:t>
            </a:r>
            <a:endParaRPr lang="en-US" sz="2400" i="1" smtClean="0"/>
          </a:p>
          <a:p>
            <a:pPr marL="360363" indent="-360363" eaLnBrk="1" hangingPunct="1">
              <a:lnSpc>
                <a:spcPct val="80000"/>
              </a:lnSpc>
            </a:pPr>
            <a:r>
              <a:rPr lang="en-US" sz="2400" smtClean="0"/>
              <a:t>''</a:t>
            </a:r>
            <a:r>
              <a:rPr lang="en-US" sz="2400" i="1" smtClean="0"/>
              <a:t>Sirkuit Terpadu adalah suatu produk dalam bentuk jadi atau setengah jadi, yang di dalamnya terdapat berbagai elemen dan sekurang-kurangnya satu dari elemen tersebut adalah elemen aktif, yang sebagian atau seluruhnya saling berkaitan serta dibentuk secara terpadu di dalam sebuah bahan semikonduktor yang dimaksudkan untuk menghasilkan fungsi elektronik.'‘</a:t>
            </a:r>
          </a:p>
          <a:p>
            <a:pPr marL="360363" indent="-360363" eaLnBrk="1" hangingPunct="1">
              <a:lnSpc>
                <a:spcPct val="80000"/>
              </a:lnSpc>
            </a:pPr>
            <a:r>
              <a:rPr lang="en-US" sz="2400" smtClean="0"/>
              <a:t>Jenis ; tipografi – corak ataupun aransemen untuk chip</a:t>
            </a:r>
          </a:p>
          <a:p>
            <a:pPr marL="360363" indent="-360363" eaLnBrk="1" hangingPunct="1">
              <a:lnSpc>
                <a:spcPct val="80000"/>
              </a:lnSpc>
            </a:pPr>
            <a:r>
              <a:rPr lang="en-US" sz="2400" smtClean="0"/>
              <a:t>Contoh ; desain baru dari IC, lisensi diberikan mulai dari tahun 1961.</a:t>
            </a:r>
          </a:p>
          <a:p>
            <a:pPr marL="360363" indent="-360363" eaLnBrk="1" hangingPunct="1">
              <a:lnSpc>
                <a:spcPct val="80000"/>
              </a:lnSpc>
            </a:pPr>
            <a:r>
              <a:rPr lang="en-US" sz="2400" smtClean="0"/>
              <a:t>Masa berlaku ; pertama 15 tahun sejak penciptaan atau 10 tahun sejak pemanfaatan komersial</a:t>
            </a:r>
            <a:endParaRPr lang="en-US" sz="2400" i="1" smtClean="0"/>
          </a:p>
          <a:p>
            <a:pPr marL="360363" indent="-360363" eaLnBrk="1" hangingPunct="1">
              <a:lnSpc>
                <a:spcPct val="80000"/>
              </a:lnSpc>
              <a:buSzPct val="45000"/>
              <a:buFontTx/>
              <a:buChar char="-"/>
            </a:pPr>
            <a:endParaRPr lang="en-US" sz="2000" i="1" smtClean="0"/>
          </a:p>
          <a:p>
            <a:pPr marL="360363" indent="-360363" eaLnBrk="1" hangingPunct="1">
              <a:lnSpc>
                <a:spcPct val="80000"/>
              </a:lnSpc>
              <a:buFont typeface="Wingdings" pitchFamily="2" charset="2"/>
              <a:buNone/>
            </a:pPr>
            <a:endParaRPr lang="en-US" sz="2000" smtClean="0"/>
          </a:p>
          <a:p>
            <a:pPr marL="360363" indent="-360363" eaLnBrk="1" hangingPunct="1">
              <a:lnSpc>
                <a:spcPct val="80000"/>
              </a:lnSpc>
              <a:buSzPct val="45000"/>
              <a:buFontTx/>
              <a:buNone/>
            </a:pPr>
            <a:endParaRPr lang="en-US" sz="2000" i="1" smtClean="0"/>
          </a:p>
          <a:p>
            <a:pPr marL="360363" indent="-360363" eaLnBrk="1" hangingPunct="1">
              <a:lnSpc>
                <a:spcPct val="80000"/>
              </a:lnSpc>
              <a:buFont typeface="Wingdings" pitchFamily="2" charset="2"/>
              <a:buNone/>
            </a:pPr>
            <a:endParaRPr lang="en-US" sz="2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HaKI Perangkat Lunak</a:t>
            </a:r>
          </a:p>
        </p:txBody>
      </p:sp>
      <p:sp>
        <p:nvSpPr>
          <p:cNvPr id="29699" name="Content Placeholder 2"/>
          <p:cNvSpPr>
            <a:spLocks noGrp="1"/>
          </p:cNvSpPr>
          <p:nvPr>
            <p:ph sz="quarter" idx="1"/>
          </p:nvPr>
        </p:nvSpPr>
        <p:spPr>
          <a:xfrm>
            <a:off x="457200" y="1219200"/>
            <a:ext cx="8229600" cy="4937125"/>
          </a:xfrm>
        </p:spPr>
        <p:txBody>
          <a:bodyPr/>
          <a:lstStyle/>
          <a:p>
            <a:pPr>
              <a:defRPr/>
            </a:pPr>
            <a:r>
              <a:rPr lang="en-US" smtClean="0"/>
              <a:t>HaKI Perangkat Lunak termasuk ke dalam kategori Hak Cipta (</a:t>
            </a:r>
            <a:r>
              <a:rPr lang="en-US" i="1" smtClean="0"/>
              <a:t>Copyright).</a:t>
            </a:r>
          </a:p>
          <a:p>
            <a:pPr>
              <a:defRPr/>
            </a:pPr>
            <a:r>
              <a:rPr lang="en-US" i="1" smtClean="0"/>
              <a:t>Kategori perangkat lunak </a:t>
            </a:r>
            <a:r>
              <a:rPr lang="en-US" sz="2000" smtClean="0"/>
              <a:t>[</a:t>
            </a:r>
            <a:r>
              <a:rPr lang="en-US" sz="2000" b="1" smtClean="0"/>
              <a:t>http://rms46.vLSM.org/2/137.pdf]</a:t>
            </a:r>
            <a:r>
              <a:rPr lang="en-US" sz="2000" smtClean="0"/>
              <a:t> : </a:t>
            </a:r>
          </a:p>
          <a:p>
            <a:pPr marL="979488" indent="-514350">
              <a:buClr>
                <a:schemeClr val="tx1"/>
              </a:buClr>
              <a:buFont typeface="+mj-lt"/>
              <a:buAutoNum type="arabicPeriod"/>
              <a:defRPr/>
            </a:pPr>
            <a:r>
              <a:rPr lang="en-US" sz="2000" smtClean="0"/>
              <a:t>Perangkat lunak berpemilik ialah perangkat lunak yang tidak bebas atau pun semibebas.</a:t>
            </a:r>
          </a:p>
          <a:p>
            <a:pPr marL="979488" indent="-514350">
              <a:buClr>
                <a:schemeClr val="tx1"/>
              </a:buClr>
              <a:buFont typeface="+mj-lt"/>
              <a:buAutoNum type="arabicPeriod"/>
              <a:defRPr/>
            </a:pPr>
            <a:r>
              <a:rPr lang="en-US" sz="2000" smtClean="0"/>
              <a:t>Perangkat lunak komersial adalah perangkat lunak yang dikembangkan oleh </a:t>
            </a:r>
            <a:r>
              <a:rPr lang="sv-SE" sz="2000" smtClean="0"/>
              <a:t>kalangan bisnis untuk memperoleh keuntungan dari penggunaannya.</a:t>
            </a:r>
          </a:p>
          <a:p>
            <a:pPr marL="979488" indent="-514350">
              <a:buClr>
                <a:schemeClr val="tx1"/>
              </a:buClr>
              <a:buFont typeface="+mj-lt"/>
              <a:buAutoNum type="arabicPeriod"/>
              <a:defRPr/>
            </a:pPr>
            <a:r>
              <a:rPr lang="en-US" sz="2000" smtClean="0"/>
              <a:t>Perangkat lunak semibebas adalah perangkat lunak yang tidak bebas, tapi mengizinkan setiap orang untuk menggunakan, menyalin, mendistribusikan, dan memodifikasinya (termasuk distribusi dari versi yang telah dimodifikasi) untuk tujuan tertentu (Umpama nirlaba). Ch. PGP</a:t>
            </a:r>
          </a:p>
          <a:p>
            <a:pPr>
              <a:defRPr/>
            </a:pPr>
            <a:endParaRPr lang="sv-SE" smtClean="0"/>
          </a:p>
          <a:p>
            <a:pPr>
              <a:defRPr/>
            </a:pPr>
            <a:endParaRPr lang="en-US" i="1" smtClean="0"/>
          </a:p>
          <a:p>
            <a:pPr>
              <a:defRPr/>
            </a:pPr>
            <a:endParaRPr lang="en-US" smtClean="0"/>
          </a:p>
        </p:txBody>
      </p:sp>
      <p:sp>
        <p:nvSpPr>
          <p:cNvPr id="29700" name="Footer Placeholder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HaKI Perangkat Lunak</a:t>
            </a:r>
          </a:p>
        </p:txBody>
      </p:sp>
      <p:sp>
        <p:nvSpPr>
          <p:cNvPr id="30723" name="Content Placeholder 2"/>
          <p:cNvSpPr>
            <a:spLocks noGrp="1"/>
          </p:cNvSpPr>
          <p:nvPr>
            <p:ph sz="quarter" idx="1"/>
          </p:nvPr>
        </p:nvSpPr>
        <p:spPr>
          <a:xfrm>
            <a:off x="457200" y="1219200"/>
            <a:ext cx="8229600" cy="4937125"/>
          </a:xfrm>
        </p:spPr>
        <p:txBody>
          <a:bodyPr/>
          <a:lstStyle/>
          <a:p>
            <a:pPr marL="514350" indent="-514350">
              <a:buClr>
                <a:schemeClr val="tx1"/>
              </a:buClr>
              <a:buFont typeface="+mj-lt"/>
              <a:buAutoNum type="arabicPeriod" startAt="4"/>
              <a:defRPr/>
            </a:pPr>
            <a:r>
              <a:rPr lang="sv-SE" smtClean="0"/>
              <a:t>Perangkat lunak </a:t>
            </a:r>
            <a:r>
              <a:rPr lang="sv-SE" i="1" smtClean="0"/>
              <a:t>public domain ialah perangkat lunak yang tanpa hak cipta.</a:t>
            </a:r>
          </a:p>
          <a:p>
            <a:pPr marL="514350" indent="-514350">
              <a:buClr>
                <a:schemeClr val="tx1"/>
              </a:buClr>
              <a:buFont typeface="+mj-lt"/>
              <a:buAutoNum type="arabicPeriod" startAt="4"/>
              <a:defRPr/>
            </a:pPr>
            <a:r>
              <a:rPr lang="en-US" smtClean="0"/>
              <a:t>``freeware '' tidak terdefinisi dengan jelas, biasanya digunakan untuk paket </a:t>
            </a:r>
            <a:r>
              <a:rPr lang="nn-NO" smtClean="0"/>
              <a:t>yang mengizinkan redistribusi tetapi bukan pemodifikasian (dan kode </a:t>
            </a:r>
            <a:r>
              <a:rPr lang="en-US" smtClean="0"/>
              <a:t>programnya tidak tersedia).</a:t>
            </a:r>
          </a:p>
          <a:p>
            <a:pPr marL="514350" indent="-514350">
              <a:buClr>
                <a:schemeClr val="tx1"/>
              </a:buClr>
              <a:buFont typeface="+mj-lt"/>
              <a:buAutoNum type="arabicPeriod" startAt="4"/>
              <a:defRPr/>
            </a:pPr>
            <a:r>
              <a:rPr lang="en-US" smtClean="0"/>
              <a:t>Shareware ; perangkat lunak yang mengizinkan orang untuk meredistribusikan salinannya, tetapi mereka yang terus menggunakannya diminta untuk membayar biaya lisensi.</a:t>
            </a:r>
          </a:p>
          <a:p>
            <a:pPr marL="514350" indent="-514350">
              <a:buClr>
                <a:schemeClr val="tx1"/>
              </a:buClr>
              <a:buFont typeface="+mj-lt"/>
              <a:buAutoNum type="arabicPeriod" startAt="4"/>
              <a:defRPr/>
            </a:pPr>
            <a:endParaRPr lang="sv-SE" smtClean="0"/>
          </a:p>
          <a:p>
            <a:pPr>
              <a:defRPr/>
            </a:pPr>
            <a:endParaRPr lang="en-US" i="1" smtClean="0"/>
          </a:p>
          <a:p>
            <a:pPr>
              <a:defRPr/>
            </a:pPr>
            <a:endParaRPr lang="en-US" smtClean="0"/>
          </a:p>
        </p:txBody>
      </p:sp>
      <p:sp>
        <p:nvSpPr>
          <p:cNvPr id="30724" name="Footer Placeholder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HaKI Perangkat Lunak</a:t>
            </a:r>
          </a:p>
        </p:txBody>
      </p:sp>
      <p:sp>
        <p:nvSpPr>
          <p:cNvPr id="30723" name="Content Placeholder 2"/>
          <p:cNvSpPr>
            <a:spLocks noGrp="1"/>
          </p:cNvSpPr>
          <p:nvPr>
            <p:ph sz="quarter" idx="1"/>
          </p:nvPr>
        </p:nvSpPr>
        <p:spPr>
          <a:xfrm>
            <a:off x="457200" y="1219200"/>
            <a:ext cx="8229600" cy="4937125"/>
          </a:xfrm>
        </p:spPr>
        <p:txBody>
          <a:bodyPr/>
          <a:lstStyle/>
          <a:p>
            <a:pPr marL="514350" indent="-514350">
              <a:buClr>
                <a:schemeClr val="tx1"/>
              </a:buClr>
              <a:buFont typeface="+mj-lt"/>
              <a:buAutoNum type="arabicPeriod" startAt="7"/>
              <a:defRPr/>
            </a:pPr>
            <a:r>
              <a:rPr lang="en-US" sz="2000" smtClean="0"/>
              <a:t>Perangkat lunak bebas</a:t>
            </a:r>
            <a:r>
              <a:rPr lang="en-US" sz="2000" b="1" smtClean="0"/>
              <a:t>(Free Software)</a:t>
            </a:r>
            <a:r>
              <a:rPr lang="en-US" sz="2000" smtClean="0"/>
              <a:t> bebas ialah perangkat lunak yang mengizinkan siapa pun untuk </a:t>
            </a:r>
            <a:r>
              <a:rPr lang="nb-NO" sz="2000" smtClean="0"/>
              <a:t>menggunakan, menyalin, dan mendistribusikan, baik dimodifikasi atau pun tidak, </a:t>
            </a:r>
            <a:r>
              <a:rPr lang="en-US" sz="2000" smtClean="0"/>
              <a:t>secara gratis atau pun dengan biaya. Perlu ditekankan, bahwa kode sumber dari program harus tersedia.</a:t>
            </a:r>
          </a:p>
          <a:p>
            <a:pPr marL="514350" indent="-514350">
              <a:buClr>
                <a:schemeClr val="tx1"/>
              </a:buClr>
              <a:buFont typeface="+mj-lt"/>
              <a:buAutoNum type="arabicPeriod" startAt="7"/>
              <a:defRPr/>
            </a:pPr>
            <a:r>
              <a:rPr lang="en-US" sz="2000" smtClean="0"/>
              <a:t>Perangkat lunak copylefted merupakan perangkat lunak bebas yang ketentuan pendistribusinya tidak memperbolehkan untuk menambah batasanbatasan tambahan – jika mendistribusikan atau memodifikasi perangkat lunak tersebut.  Ch GNu</a:t>
            </a:r>
          </a:p>
          <a:p>
            <a:pPr marL="514350" indent="-514350">
              <a:buClr>
                <a:schemeClr val="tx1"/>
              </a:buClr>
              <a:buFont typeface="+mj-lt"/>
              <a:buAutoNum type="arabicPeriod" startAt="7"/>
              <a:defRPr/>
            </a:pPr>
            <a:r>
              <a:rPr lang="en-US" sz="2000" smtClean="0"/>
              <a:t>Perangkat lunak bebas noncopyleft dibuat oleh pembuatnya yang mengizinkan seseorang untuk mendistribusikan dan memodifikasi, dan untuk menambahkan batasanbatasan tambahan dalamnya.</a:t>
            </a:r>
          </a:p>
          <a:p>
            <a:pPr marL="457200" indent="-457200">
              <a:buClr>
                <a:schemeClr val="tx1"/>
              </a:buClr>
              <a:buFont typeface="+mj-lt"/>
              <a:buAutoNum type="arabicPeriod" startAt="10"/>
              <a:defRPr/>
            </a:pPr>
            <a:r>
              <a:rPr lang="en-US" sz="2000" smtClean="0"/>
              <a:t>open source pada intinya adalah membuka kode sumber (source code) dari sebuah perangkat lunak.</a:t>
            </a:r>
          </a:p>
          <a:p>
            <a:pPr marL="514350" indent="-514350">
              <a:buClr>
                <a:schemeClr val="tx1"/>
              </a:buClr>
              <a:buFont typeface="+mj-lt"/>
              <a:buAutoNum type="arabicPeriod" startAt="7"/>
              <a:defRPr/>
            </a:pPr>
            <a:endParaRPr lang="en-US" sz="2000" smtClean="0"/>
          </a:p>
          <a:p>
            <a:pPr marL="514350" indent="-514350">
              <a:buClr>
                <a:schemeClr val="tx1"/>
              </a:buClr>
              <a:buFont typeface="+mj-lt"/>
              <a:buAutoNum type="arabicPeriod" startAt="7"/>
              <a:defRPr/>
            </a:pPr>
            <a:endParaRPr lang="en-US" sz="2000" smtClean="0"/>
          </a:p>
          <a:p>
            <a:pPr>
              <a:defRPr/>
            </a:pPr>
            <a:endParaRPr lang="en-US" smtClean="0"/>
          </a:p>
          <a:p>
            <a:pPr>
              <a:defRPr/>
            </a:pPr>
            <a:endParaRPr lang="en-US" b="1" smtClean="0"/>
          </a:p>
          <a:p>
            <a:pPr>
              <a:defRPr/>
            </a:pPr>
            <a:endParaRPr lang="en-US" smtClean="0"/>
          </a:p>
          <a:p>
            <a:pPr>
              <a:defRPr/>
            </a:pPr>
            <a:endParaRPr lang="sv-SE" smtClean="0"/>
          </a:p>
          <a:p>
            <a:pPr>
              <a:defRPr/>
            </a:pPr>
            <a:endParaRPr lang="en-US" i="1" smtClean="0"/>
          </a:p>
          <a:p>
            <a:pPr>
              <a:defRPr/>
            </a:pPr>
            <a:endParaRPr lang="en-US" smtClean="0"/>
          </a:p>
        </p:txBody>
      </p:sp>
      <p:sp>
        <p:nvSpPr>
          <p:cNvPr id="31748" name="Footer Placeholder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Hak Cipta dalam Perangkat Lunak (1)</a:t>
            </a:r>
          </a:p>
        </p:txBody>
      </p:sp>
      <p:sp>
        <p:nvSpPr>
          <p:cNvPr id="32771"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32772" name="Rectangle 3"/>
          <p:cNvSpPr>
            <a:spLocks noGrp="1" noChangeArrowheads="1"/>
          </p:cNvSpPr>
          <p:nvPr>
            <p:ph sz="quarter" idx="1"/>
          </p:nvPr>
        </p:nvSpPr>
        <p:spPr>
          <a:xfrm>
            <a:off x="457200" y="1219200"/>
            <a:ext cx="8229600" cy="4937125"/>
          </a:xfrm>
        </p:spPr>
        <p:txBody>
          <a:bodyPr/>
          <a:lstStyle/>
          <a:p>
            <a:pPr marL="290513" indent="-290513" eaLnBrk="1" hangingPunct="1">
              <a:lnSpc>
                <a:spcPct val="80000"/>
              </a:lnSpc>
            </a:pPr>
            <a:r>
              <a:rPr lang="en-US" sz="2400" smtClean="0"/>
              <a:t>Pemerintah Indonesia tidak mengenal perlindungan </a:t>
            </a:r>
            <a:r>
              <a:rPr lang="en-US" sz="2400" b="1" smtClean="0"/>
              <a:t>hak</a:t>
            </a:r>
            <a:r>
              <a:rPr lang="en-US" sz="2400" smtClean="0"/>
              <a:t> </a:t>
            </a:r>
            <a:r>
              <a:rPr lang="en-US" sz="2400" b="1" smtClean="0"/>
              <a:t>paten</a:t>
            </a:r>
            <a:r>
              <a:rPr lang="en-US" sz="2400" smtClean="0"/>
              <a:t> terhadap program komputer [http://www.bppt.go.id/ - Badan Pengkajian dan Penerapan Teknologi, sesuai UUNo.19/2002]</a:t>
            </a:r>
          </a:p>
          <a:p>
            <a:pPr marL="290513" indent="-290513" eaLnBrk="1" hangingPunct="1">
              <a:lnSpc>
                <a:spcPct val="80000"/>
              </a:lnSpc>
            </a:pPr>
            <a:r>
              <a:rPr lang="fi-FI" sz="2400" smtClean="0"/>
              <a:t>Di negara lain, selain Hak Cipta, perangkat lunak </a:t>
            </a:r>
            <a:r>
              <a:rPr lang="sv-SE" sz="2400" smtClean="0"/>
              <a:t>juga bisa dipatenkan </a:t>
            </a:r>
            <a:r>
              <a:rPr lang="en-US" sz="2400" smtClean="0"/>
              <a:t>(ide alias business modelnya) </a:t>
            </a:r>
            <a:r>
              <a:rPr lang="sv-SE" sz="2400" smtClean="0"/>
              <a:t>Contoh: Amazon dengan 1-Click Patent</a:t>
            </a:r>
          </a:p>
          <a:p>
            <a:pPr marL="347663" indent="-347663" eaLnBrk="1" hangingPunct="1">
              <a:lnSpc>
                <a:spcPct val="80000"/>
              </a:lnSpc>
            </a:pPr>
            <a:r>
              <a:rPr lang="en-US" sz="2400" b="1" smtClean="0"/>
              <a:t>hak</a:t>
            </a:r>
            <a:r>
              <a:rPr lang="en-US" sz="2400" smtClean="0"/>
              <a:t> </a:t>
            </a:r>
            <a:r>
              <a:rPr lang="en-US" sz="2400" b="1" smtClean="0"/>
              <a:t>paten</a:t>
            </a:r>
            <a:r>
              <a:rPr lang="en-US" sz="2400" smtClean="0"/>
              <a:t> peranti lunak ini mengemuka setelah pemerintah kota Munich, Jerman, menunda migrasi ke Linux setelah ditemukannya 283 </a:t>
            </a:r>
            <a:r>
              <a:rPr lang="en-US" sz="2400" b="1" smtClean="0"/>
              <a:t>hak</a:t>
            </a:r>
            <a:r>
              <a:rPr lang="en-US" sz="2400" smtClean="0"/>
              <a:t> </a:t>
            </a:r>
            <a:r>
              <a:rPr lang="en-US" sz="2400" b="1" smtClean="0"/>
              <a:t>paten</a:t>
            </a:r>
            <a:r>
              <a:rPr lang="en-US" sz="2400" smtClean="0"/>
              <a:t> dalam sistem operasi Linux yang berbasis open source.</a:t>
            </a:r>
          </a:p>
          <a:p>
            <a:pPr marL="347663" indent="-347663" eaLnBrk="1" hangingPunct="1">
              <a:lnSpc>
                <a:spcPct val="80000"/>
              </a:lnSpc>
            </a:pPr>
            <a:r>
              <a:rPr lang="en-US" sz="2400" smtClean="0"/>
              <a:t>Hak cipta berlaku seketika setelah ciptaan tersebut dibuat. Hak cipta tetap dilindungi </a:t>
            </a:r>
            <a:r>
              <a:rPr lang="fi-FI" sz="2400" smtClean="0"/>
              <a:t>oleh hukum meskipun tidak didaftarkan ke </a:t>
            </a:r>
            <a:r>
              <a:rPr lang="en-US" sz="2400" smtClean="0"/>
              <a:t>Ditjen HAKI</a:t>
            </a:r>
          </a:p>
          <a:p>
            <a:pPr marL="347663" indent="-347663" eaLnBrk="1" hangingPunct="1">
              <a:lnSpc>
                <a:spcPct val="80000"/>
              </a:lnSpc>
              <a:buNone/>
            </a:pPr>
            <a:r>
              <a:rPr lang="en-US" sz="240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Hak Cipta dalam Perangkat Lunak (2)</a:t>
            </a:r>
          </a:p>
        </p:txBody>
      </p:sp>
      <p:sp>
        <p:nvSpPr>
          <p:cNvPr id="33795"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33796" name="Rectangle 3"/>
          <p:cNvSpPr>
            <a:spLocks noGrp="1" noChangeArrowheads="1"/>
          </p:cNvSpPr>
          <p:nvPr>
            <p:ph sz="quarter" idx="1"/>
          </p:nvPr>
        </p:nvSpPr>
        <p:spPr>
          <a:xfrm>
            <a:off x="457200" y="1219200"/>
            <a:ext cx="8229600" cy="4937125"/>
          </a:xfrm>
        </p:spPr>
        <p:txBody>
          <a:bodyPr/>
          <a:lstStyle/>
          <a:p>
            <a:pPr eaLnBrk="1" hangingPunct="1"/>
            <a:r>
              <a:rPr lang="en-US" sz="2400" smtClean="0"/>
              <a:t>Terdapat dua jenis perlindungan terhadap program komputer, yaitu program yang dilengkapi kode sumber (source code) dan yang tidak dilengkapi kode tersebut.</a:t>
            </a:r>
          </a:p>
          <a:p>
            <a:pPr eaLnBrk="1" hangingPunct="1"/>
            <a:r>
              <a:rPr lang="en-US" sz="2400" smtClean="0"/>
              <a:t>program yang dilengkapi kode sumber, maka apabila ada dua program komputer yang memiliki kode sumber yang sama,maka salah satunya merupakan peniruan terhadap yang lain. </a:t>
            </a:r>
          </a:p>
          <a:p>
            <a:pPr eaLnBrk="1" hangingPunct="1"/>
            <a:r>
              <a:rPr lang="en-US" sz="2400" smtClean="0"/>
              <a:t>kesamaan diukur berdasarkan persamaan secara kualitatif sehingga dapat dikategorikan sebagai pelanggaran hak cipta.</a:t>
            </a:r>
          </a:p>
          <a:p>
            <a:pPr eaLnBrk="1" hangingPunct="1"/>
            <a:r>
              <a:rPr lang="en-US" sz="2400" smtClean="0"/>
              <a:t>Pada segmen tidak adanya kode sumber, maka pelanggaran hak cipta hanya terjadi apabila terdapat peniruan struktur, sequence, dan organisasi dari sebuah </a:t>
            </a:r>
            <a:r>
              <a:rPr lang="en-US" sz="2400" i="1" smtClean="0"/>
              <a:t>software</a:t>
            </a:r>
            <a:r>
              <a:rPr lang="en-US" sz="240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Hak Cipta dalam Perangkat Lunak (3)</a:t>
            </a:r>
            <a:endParaRPr lang="en-US"/>
          </a:p>
        </p:txBody>
      </p:sp>
      <p:sp>
        <p:nvSpPr>
          <p:cNvPr id="3" name="Content Placeholder 2"/>
          <p:cNvSpPr>
            <a:spLocks noGrp="1"/>
          </p:cNvSpPr>
          <p:nvPr>
            <p:ph sz="quarter" idx="1"/>
          </p:nvPr>
        </p:nvSpPr>
        <p:spPr/>
        <p:txBody>
          <a:bodyPr/>
          <a:lstStyle/>
          <a:p>
            <a:r>
              <a:rPr lang="en-US" smtClean="0"/>
              <a:t>Hak cipta memberi hak kepada pencipta untuk:</a:t>
            </a:r>
          </a:p>
          <a:p>
            <a:pPr marL="914400" indent="-406400">
              <a:buClr>
                <a:schemeClr val="tx1"/>
              </a:buClr>
              <a:buFont typeface="+mj-lt"/>
              <a:buAutoNum type="arabicPeriod"/>
            </a:pPr>
            <a:r>
              <a:rPr lang="en-US" smtClean="0"/>
              <a:t>Membuat salinan dari ciptaannya tersebut</a:t>
            </a:r>
          </a:p>
          <a:p>
            <a:pPr marL="914400" indent="-406400">
              <a:buClr>
                <a:schemeClr val="tx1"/>
              </a:buClr>
              <a:buFont typeface="+mj-lt"/>
              <a:buAutoNum type="arabicPeriod"/>
            </a:pPr>
            <a:r>
              <a:rPr lang="en-US" smtClean="0"/>
              <a:t>Membuat produk derivatif</a:t>
            </a:r>
          </a:p>
          <a:p>
            <a:pPr marL="914400" indent="-406400">
              <a:buClr>
                <a:schemeClr val="tx1"/>
              </a:buClr>
              <a:buFont typeface="+mj-lt"/>
              <a:buAutoNum type="arabicPeriod"/>
            </a:pPr>
            <a:r>
              <a:rPr lang="en-US" smtClean="0"/>
              <a:t>Menyerahkan hak-hak tersebut ke pihak lain</a:t>
            </a:r>
          </a:p>
          <a:p>
            <a:endParaRPr lang="en-US"/>
          </a:p>
        </p:txBody>
      </p:sp>
      <p:sp>
        <p:nvSpPr>
          <p:cNvPr id="4" name="Footer Placeholder 3"/>
          <p:cNvSpPr>
            <a:spLocks noGrp="1"/>
          </p:cNvSpPr>
          <p:nvPr>
            <p:ph type="ftr" sz="quarter" idx="11"/>
          </p:nvPr>
        </p:nvSpPr>
        <p:spPr/>
        <p:txBody>
          <a:bodyPr/>
          <a:lstStyle/>
          <a:p>
            <a:pPr>
              <a:defRPr/>
            </a:pPr>
            <a:r>
              <a:rPr lang="en-US" altLang="en-US" smtClean="0"/>
              <a:t>KR/ITHB 2010</a:t>
            </a: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Masalah Perlindungan HaKI  </a:t>
            </a:r>
          </a:p>
        </p:txBody>
      </p:sp>
      <p:sp>
        <p:nvSpPr>
          <p:cNvPr id="3481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34820" name="Rectangle 3"/>
          <p:cNvSpPr>
            <a:spLocks noGrp="1" noChangeArrowheads="1"/>
          </p:cNvSpPr>
          <p:nvPr>
            <p:ph sz="quarter" idx="1"/>
          </p:nvPr>
        </p:nvSpPr>
        <p:spPr>
          <a:xfrm>
            <a:off x="457200" y="1219200"/>
            <a:ext cx="8229600" cy="4937125"/>
          </a:xfrm>
        </p:spPr>
        <p:txBody>
          <a:bodyPr/>
          <a:lstStyle/>
          <a:p>
            <a:pPr eaLnBrk="1" hangingPunct="1">
              <a:lnSpc>
                <a:spcPct val="80000"/>
              </a:lnSpc>
            </a:pPr>
            <a:r>
              <a:rPr lang="en-US" smtClean="0"/>
              <a:t>Negara berkembang ; Miskin, tidak mampu membeli produk asli, Tidak mampu melakukan R&amp;D/ menghasilkan teknologi, hanya menjadi pasar.</a:t>
            </a:r>
          </a:p>
          <a:p>
            <a:pPr eaLnBrk="1" hangingPunct="1">
              <a:lnSpc>
                <a:spcPct val="80000"/>
              </a:lnSpc>
            </a:pPr>
            <a:r>
              <a:rPr lang="en-US" smtClean="0"/>
              <a:t>Hanya untuk perusahaan besar saja ?, Paten menjadi mengada-ada ?, Paten software menghambat inovasi ?, Paten membuat harga menjadi mahal ?</a:t>
            </a:r>
          </a:p>
          <a:p>
            <a:pPr eaLnBrk="1" hangingPunct="1">
              <a:lnSpc>
                <a:spcPct val="80000"/>
              </a:lnSpc>
            </a:pPr>
            <a:r>
              <a:rPr lang="en-US" smtClean="0"/>
              <a:t>Mendaftarkan paten mahal, mempertahankan paten hanya dapat dilakukan oleh perusahaan besar saja, contoh untuk membuat printer dibutuhkan lebih dari 1000 paten! Bagaimana perusahaan Indonesia bisa berkompetisi ?</a:t>
            </a:r>
          </a:p>
          <a:p>
            <a:pPr eaLnBrk="1" hangingPunct="1">
              <a:lnSpc>
                <a:spcPct val="80000"/>
              </a:lnSpc>
            </a:pPr>
            <a:endParaRPr lang="en-US" smtClean="0"/>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7158" y="285728"/>
            <a:ext cx="7543800" cy="898525"/>
          </a:xfrm>
        </p:spPr>
        <p:txBody>
          <a:bodyPr/>
          <a:lstStyle/>
          <a:p>
            <a:r>
              <a:rPr lang="en-US" sz="3600" smtClean="0"/>
              <a:t>Konsep HaKI</a:t>
            </a:r>
          </a:p>
        </p:txBody>
      </p:sp>
      <p:sp>
        <p:nvSpPr>
          <p:cNvPr id="11267"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1268" name="Rectangle 3"/>
          <p:cNvSpPr>
            <a:spLocks noGrp="1" noChangeArrowheads="1"/>
          </p:cNvSpPr>
          <p:nvPr>
            <p:ph sz="quarter" idx="1"/>
          </p:nvPr>
        </p:nvSpPr>
        <p:spPr>
          <a:xfrm>
            <a:off x="357188" y="1428750"/>
            <a:ext cx="8229600" cy="4937125"/>
          </a:xfrm>
        </p:spPr>
        <p:txBody>
          <a:bodyPr/>
          <a:lstStyle/>
          <a:p>
            <a:r>
              <a:rPr lang="en-US" smtClean="0"/>
              <a:t>Hak: kemilikan, kepunyaan, kewenangan, </a:t>
            </a:r>
            <a:r>
              <a:rPr lang="fi-FI" smtClean="0"/>
              <a:t>kekuasaan untuk berbuat sesuatu menurut </a:t>
            </a:r>
            <a:r>
              <a:rPr lang="en-US" smtClean="0"/>
              <a:t>hukum</a:t>
            </a:r>
          </a:p>
          <a:p>
            <a:r>
              <a:rPr lang="en-US" smtClean="0"/>
              <a:t>Kekayaan: sesuatu yang dapat dimiliki, dialihkan, dibeli, maupun dijual</a:t>
            </a:r>
          </a:p>
          <a:p>
            <a:r>
              <a:rPr lang="en-US" smtClean="0"/>
              <a:t>Kekayaan Intelektual: Kekayaan atas segala hasil </a:t>
            </a:r>
            <a:r>
              <a:rPr lang="es-ES" smtClean="0"/>
              <a:t>produksi kecerdasan daya pikir seperti: </a:t>
            </a:r>
            <a:r>
              <a:rPr lang="nn-NO" smtClean="0"/>
              <a:t>teknologi, pengetahuan, seni, sastra, lagu, karya </a:t>
            </a:r>
            <a:r>
              <a:rPr lang="en-US" smtClean="0"/>
              <a:t>tulis, karikatur, dsb.</a:t>
            </a:r>
          </a:p>
          <a:p>
            <a:r>
              <a:rPr lang="en-US" smtClean="0"/>
              <a:t>Hak dan kewenangan untuk berbuat sesuatu atas Kekayaan Intelektual, yang diatur olehnorma-norma atau hukum-hukum yang berlaku</a:t>
            </a:r>
          </a:p>
          <a:p>
            <a:endParaRPr lang="en-US" smtClean="0"/>
          </a:p>
          <a:p>
            <a:pPr eaLnBrk="1" hangingPunct="1">
              <a:lnSpc>
                <a:spcPct val="80000"/>
              </a:lnSpc>
            </a:pPr>
            <a:endParaRPr lang="en-US" smtClean="0"/>
          </a:p>
          <a:p>
            <a:pPr eaLnBrk="1" hangingPunct="1">
              <a:lnSpc>
                <a:spcPct val="80000"/>
              </a:lnSpc>
            </a:pPr>
            <a:endParaRPr lang="en-US" smtClean="0"/>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Masalah Perlindungan HaKI</a:t>
            </a:r>
          </a:p>
        </p:txBody>
      </p:sp>
      <p:sp>
        <p:nvSpPr>
          <p:cNvPr id="35843"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35844" name="Rectangle 3"/>
          <p:cNvSpPr>
            <a:spLocks noGrp="1" noChangeArrowheads="1"/>
          </p:cNvSpPr>
          <p:nvPr>
            <p:ph sz="quarter" idx="1"/>
          </p:nvPr>
        </p:nvSpPr>
        <p:spPr>
          <a:xfrm>
            <a:off x="457200" y="1219200"/>
            <a:ext cx="8229600" cy="4937125"/>
          </a:xfrm>
        </p:spPr>
        <p:txBody>
          <a:bodyPr/>
          <a:lstStyle/>
          <a:p>
            <a:pPr eaLnBrk="1" hangingPunct="1">
              <a:lnSpc>
                <a:spcPct val="90000"/>
              </a:lnSpc>
            </a:pPr>
            <a:r>
              <a:rPr lang="en-US" sz="2400" smtClean="0"/>
              <a:t>Orang berlomba-lomba mendaftarkan paten karena iming-iming finansial ?</a:t>
            </a:r>
          </a:p>
          <a:p>
            <a:pPr eaLnBrk="1" hangingPunct="1">
              <a:lnSpc>
                <a:spcPct val="90000"/>
              </a:lnSpc>
            </a:pPr>
            <a:r>
              <a:rPr lang="en-US" sz="2400" smtClean="0"/>
              <a:t>Ide tidak dapat dipatenkan.</a:t>
            </a:r>
          </a:p>
          <a:p>
            <a:pPr eaLnBrk="1" hangingPunct="1">
              <a:lnSpc>
                <a:spcPct val="90000"/>
              </a:lnSpc>
            </a:pPr>
            <a:r>
              <a:rPr lang="en-US" sz="2400" smtClean="0"/>
              <a:t>Paten </a:t>
            </a:r>
            <a:r>
              <a:rPr lang="en-US" sz="2400" i="1" smtClean="0"/>
              <a:t>software</a:t>
            </a:r>
            <a:r>
              <a:rPr lang="en-US" sz="2400" smtClean="0"/>
              <a:t> ; sudah dilindungi oleh copyright? </a:t>
            </a:r>
          </a:p>
          <a:p>
            <a:pPr eaLnBrk="1" hangingPunct="1">
              <a:lnSpc>
                <a:spcPct val="90000"/>
              </a:lnSpc>
            </a:pPr>
            <a:r>
              <a:rPr lang="en-US" sz="2400" smtClean="0"/>
              <a:t>Langkah-langkah (algoritma) yang dipatenkan ?, </a:t>
            </a:r>
            <a:r>
              <a:rPr lang="en-US" sz="2400" i="1" smtClean="0"/>
              <a:t>“Computer programs are as abstracts  as any algorithm can be.”</a:t>
            </a:r>
            <a:r>
              <a:rPr lang="en-US" sz="2400" smtClean="0"/>
              <a:t> (Prof. Donald Knuth) </a:t>
            </a:r>
          </a:p>
          <a:p>
            <a:pPr eaLnBrk="1" hangingPunct="1">
              <a:lnSpc>
                <a:spcPct val="90000"/>
              </a:lnSpc>
            </a:pPr>
            <a:r>
              <a:rPr lang="en-US" sz="2400" smtClean="0"/>
              <a:t>Tapi, algoritma ini terkait dengan rumus matematik. Apakah layak rumus matematik dipatenkan? ; Menghambat inovasi &amp; pendidikan ?</a:t>
            </a:r>
          </a:p>
          <a:p>
            <a:pPr eaLnBrk="1" hangingPunct="1">
              <a:lnSpc>
                <a:spcPct val="90000"/>
              </a:lnSpc>
            </a:pPr>
            <a:r>
              <a:rPr lang="en-US" sz="2400" smtClean="0"/>
              <a:t>Contoh paten: Lempel-Ziv (LZW), RSA, </a:t>
            </a:r>
            <a:r>
              <a:rPr lang="en-US" sz="2400" i="1" smtClean="0"/>
              <a:t>automatic correction and abbreviation expansion (XyWrite case</a:t>
            </a:r>
            <a:r>
              <a:rPr lang="en-US" sz="2400" smtClean="0"/>
              <a:t>) </a:t>
            </a:r>
          </a:p>
          <a:p>
            <a:pPr eaLnBrk="1" hangingPunct="1">
              <a:lnSpc>
                <a:spcPct val="90000"/>
              </a:lnSpc>
            </a:pPr>
            <a:endParaRPr lang="en-US" sz="21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Solusi</a:t>
            </a:r>
          </a:p>
        </p:txBody>
      </p:sp>
      <p:sp>
        <p:nvSpPr>
          <p:cNvPr id="36867"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36868" name="Rectangle 3"/>
          <p:cNvSpPr>
            <a:spLocks noGrp="1" noChangeArrowheads="1"/>
          </p:cNvSpPr>
          <p:nvPr>
            <p:ph sz="quarter" idx="1"/>
          </p:nvPr>
        </p:nvSpPr>
        <p:spPr>
          <a:xfrm>
            <a:off x="457200" y="1219200"/>
            <a:ext cx="8229600" cy="4937125"/>
          </a:xfrm>
        </p:spPr>
        <p:txBody>
          <a:bodyPr/>
          <a:lstStyle/>
          <a:p>
            <a:pPr eaLnBrk="1" hangingPunct="1"/>
            <a:r>
              <a:rPr lang="en-US" smtClean="0"/>
              <a:t>Harus dikembangkan model bisnis,  </a:t>
            </a:r>
            <a:r>
              <a:rPr lang="en-US" i="1" smtClean="0"/>
              <a:t>packaging</a:t>
            </a:r>
            <a:r>
              <a:rPr lang="en-US" smtClean="0"/>
              <a:t>, </a:t>
            </a:r>
            <a:r>
              <a:rPr lang="en-US" i="1" smtClean="0"/>
              <a:t>pricing</a:t>
            </a:r>
            <a:r>
              <a:rPr lang="en-US" smtClean="0"/>
              <a:t> yang cocok dengan  Indonesia</a:t>
            </a:r>
          </a:p>
          <a:p>
            <a:pPr eaLnBrk="1" hangingPunct="1">
              <a:buFont typeface="Wingdings" pitchFamily="2" charset="2"/>
              <a:buNone/>
            </a:pPr>
            <a:r>
              <a:rPr lang="en-US" smtClean="0"/>
              <a:t>	Misal : di India ada buku versi “internasional”  (harga murah, tapi menggunakan kertas murah</a:t>
            </a:r>
          </a:p>
          <a:p>
            <a:pPr eaLnBrk="1" hangingPunct="1"/>
            <a:r>
              <a:rPr lang="en-US" smtClean="0"/>
              <a:t>Perlu dicari cara, celah-celah yang elegan dan legal yang lebih menguntungkan  Indonesia, </a:t>
            </a:r>
          </a:p>
          <a:p>
            <a:pPr eaLnBrk="1" hangingPunct="1"/>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Kasus </a:t>
            </a:r>
            <a:br>
              <a:rPr lang="en-US" smtClean="0"/>
            </a:br>
            <a:r>
              <a:rPr lang="en-US" smtClean="0"/>
              <a:t>(di Amerika Serikat)</a:t>
            </a:r>
          </a:p>
        </p:txBody>
      </p:sp>
      <p:sp>
        <p:nvSpPr>
          <p:cNvPr id="37891"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37892" name="Rectangle 3"/>
          <p:cNvSpPr>
            <a:spLocks noGrp="1" noChangeArrowheads="1"/>
          </p:cNvSpPr>
          <p:nvPr>
            <p:ph sz="quarter" idx="1"/>
          </p:nvPr>
        </p:nvSpPr>
        <p:spPr>
          <a:xfrm>
            <a:off x="457200" y="1219200"/>
            <a:ext cx="8229600" cy="4937125"/>
          </a:xfrm>
        </p:spPr>
        <p:txBody>
          <a:bodyPr/>
          <a:lstStyle/>
          <a:p>
            <a:pPr eaLnBrk="1" hangingPunct="1"/>
            <a:r>
              <a:rPr lang="en-US" smtClean="0"/>
              <a:t>Tidak dapat membuat </a:t>
            </a:r>
            <a:r>
              <a:rPr lang="en-US" i="1" smtClean="0"/>
              <a:t>software</a:t>
            </a:r>
            <a:r>
              <a:rPr lang="en-US" smtClean="0"/>
              <a:t> DVD player  gratisan tanpa melanggar hukum. </a:t>
            </a:r>
          </a:p>
          <a:p>
            <a:pPr eaLnBrk="1" hangingPunct="1"/>
            <a:r>
              <a:rPr lang="en-US" smtClean="0"/>
              <a:t>Tidak dapat membuat </a:t>
            </a:r>
            <a:r>
              <a:rPr lang="en-US" i="1" smtClean="0"/>
              <a:t>software</a:t>
            </a:r>
            <a:r>
              <a:rPr lang="en-US" smtClean="0"/>
              <a:t> security karena  banyak algoritma yang dipatenkan di Amerika. Bahkan mempresentasikannya pun bisa dilarang</a:t>
            </a:r>
          </a:p>
          <a:p>
            <a:pPr eaLnBrk="1" hangingPunct="1"/>
            <a:r>
              <a:rPr lang="en-US" smtClean="0"/>
              <a:t>Akibatnya banyak programmer pindah dan perusahaan yang dibentuk di luar Amerika. </a:t>
            </a:r>
          </a:p>
          <a:p>
            <a:pPr eaLnBrk="1" hangingPunct="1"/>
            <a:r>
              <a:rPr lang="en-US" smtClean="0"/>
              <a:t>Merugikan bagi Amerika.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Sejarah Lisensi </a:t>
            </a:r>
            <a:r>
              <a:rPr lang="en-US" i="1" smtClean="0"/>
              <a:t>Software</a:t>
            </a:r>
            <a:r>
              <a:rPr lang="en-US" smtClean="0"/>
              <a:t>  </a:t>
            </a:r>
          </a:p>
        </p:txBody>
      </p:sp>
      <p:sp>
        <p:nvSpPr>
          <p:cNvPr id="38915"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38916" name="Rectangle 3"/>
          <p:cNvSpPr>
            <a:spLocks noGrp="1" noChangeArrowheads="1"/>
          </p:cNvSpPr>
          <p:nvPr>
            <p:ph sz="quarter" idx="1"/>
          </p:nvPr>
        </p:nvSpPr>
        <p:spPr>
          <a:xfrm>
            <a:off x="457200" y="1219200"/>
            <a:ext cx="8229600" cy="4937125"/>
          </a:xfrm>
        </p:spPr>
        <p:txBody>
          <a:bodyPr/>
          <a:lstStyle/>
          <a:p>
            <a:pPr eaLnBrk="1" hangingPunct="1"/>
            <a:r>
              <a:rPr lang="en-US" smtClean="0"/>
              <a:t>Sejarahnya: </a:t>
            </a:r>
            <a:r>
              <a:rPr lang="en-US" i="1" smtClean="0"/>
              <a:t>software</a:t>
            </a:r>
            <a:r>
              <a:rPr lang="en-US" smtClean="0"/>
              <a:t> tidak dijual terpisah dengan perangkat keras (</a:t>
            </a:r>
            <a:r>
              <a:rPr lang="en-US" i="1" smtClean="0"/>
              <a:t>bundled</a:t>
            </a:r>
            <a:r>
              <a:rPr lang="en-US" smtClean="0"/>
              <a:t>). </a:t>
            </a:r>
          </a:p>
          <a:p>
            <a:pPr eaLnBrk="1" hangingPunct="1"/>
            <a:r>
              <a:rPr lang="en-US" i="1" smtClean="0"/>
              <a:t>Software</a:t>
            </a:r>
            <a:r>
              <a:rPr lang="en-US" smtClean="0"/>
              <a:t> dikembangkan oleh hobbyist, peneliti. Sifatnya gratis </a:t>
            </a:r>
          </a:p>
          <a:p>
            <a:pPr eaLnBrk="1" hangingPunct="1"/>
            <a:r>
              <a:rPr lang="en-US" smtClean="0"/>
              <a:t>Muncul berbagai model lisensi </a:t>
            </a:r>
            <a:r>
              <a:rPr lang="en-US" i="1" smtClean="0"/>
              <a:t>software</a:t>
            </a:r>
            <a:r>
              <a:rPr lang="en-US" smtClean="0"/>
              <a:t>: copyleft, </a:t>
            </a:r>
            <a:r>
              <a:rPr lang="en-US" i="1" smtClean="0"/>
              <a:t>freeware</a:t>
            </a:r>
            <a:r>
              <a:rPr lang="en-US" smtClean="0"/>
              <a:t>, GNU public license (GPL), open source, public domain, shareware, *BSD, dan berbagai skema lisensi lainnya </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Free Software</a:t>
            </a:r>
          </a:p>
        </p:txBody>
      </p:sp>
      <p:sp>
        <p:nvSpPr>
          <p:cNvPr id="3993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39940" name="Rectangle 3"/>
          <p:cNvSpPr>
            <a:spLocks noGrp="1" noChangeArrowheads="1"/>
          </p:cNvSpPr>
          <p:nvPr>
            <p:ph sz="quarter" idx="1"/>
          </p:nvPr>
        </p:nvSpPr>
        <p:spPr>
          <a:xfrm>
            <a:off x="457200" y="1219200"/>
            <a:ext cx="8229600" cy="4937125"/>
          </a:xfrm>
        </p:spPr>
        <p:txBody>
          <a:bodyPr/>
          <a:lstStyle/>
          <a:p>
            <a:pPr eaLnBrk="1" hangingPunct="1"/>
            <a:r>
              <a:rPr lang="en-US" sz="2400" smtClean="0"/>
              <a:t>Muncul Free </a:t>
            </a:r>
            <a:r>
              <a:rPr lang="en-US" sz="2400" i="1" smtClean="0"/>
              <a:t>Software</a:t>
            </a:r>
            <a:r>
              <a:rPr lang="en-US" sz="2400" smtClean="0"/>
              <a:t> Movement (dimotori oleh Richard Stallman, MIT), Produknya menggunakan nama GNU </a:t>
            </a:r>
          </a:p>
          <a:p>
            <a:pPr lvl="1" eaLnBrk="1" hangingPunct="1">
              <a:buClrTx/>
              <a:buFont typeface="Wingdings" pitchFamily="2" charset="2"/>
              <a:buChar char="§"/>
            </a:pPr>
            <a:r>
              <a:rPr lang="en-US" sz="2400" smtClean="0"/>
              <a:t>www.gnu.org </a:t>
            </a:r>
          </a:p>
          <a:p>
            <a:pPr eaLnBrk="1" hangingPunct="1"/>
            <a:r>
              <a:rPr lang="en-US" sz="2400" smtClean="0"/>
              <a:t>Computer Science Research Group ( CSRG ) dari Universitas California di Barkeley, Produknya BSD Unix, beberapa bagian dari kernel dan sejumlah utility penting, yang diperlukan untuk usable system tetap menjadi non-free </a:t>
            </a:r>
            <a:r>
              <a:rPr lang="en-US" sz="2400" i="1" smtClean="0"/>
              <a:t>software</a:t>
            </a:r>
            <a:r>
              <a:rPr lang="en-US" sz="2400" smtClean="0"/>
              <a:t> ( rahasia ). </a:t>
            </a:r>
          </a:p>
          <a:p>
            <a:pPr eaLnBrk="1" hangingPunct="1"/>
            <a:r>
              <a:rPr lang="en-US" sz="2400" smtClean="0"/>
              <a:t>Free </a:t>
            </a:r>
            <a:r>
              <a:rPr lang="en-US" sz="2400" i="1" smtClean="0"/>
              <a:t>software</a:t>
            </a:r>
            <a:r>
              <a:rPr lang="en-US" sz="2400" smtClean="0"/>
              <a:t> punya dua makna </a:t>
            </a:r>
          </a:p>
          <a:p>
            <a:pPr lvl="1" eaLnBrk="1" hangingPunct="1">
              <a:buClrTx/>
              <a:buFont typeface="Wingdings" pitchFamily="2" charset="2"/>
              <a:buChar char="§"/>
            </a:pPr>
            <a:r>
              <a:rPr lang="en-US" sz="2400" smtClean="0">
                <a:solidFill>
                  <a:schemeClr val="tx1"/>
                </a:solidFill>
              </a:rPr>
              <a:t>Free = gratis </a:t>
            </a:r>
          </a:p>
          <a:p>
            <a:pPr lvl="1" eaLnBrk="1" hangingPunct="1">
              <a:buClrTx/>
              <a:buFont typeface="Wingdings" pitchFamily="2" charset="2"/>
              <a:buChar char="§"/>
            </a:pPr>
            <a:r>
              <a:rPr lang="en-US" sz="2400" smtClean="0">
                <a:solidFill>
                  <a:schemeClr val="tx1"/>
                </a:solidFill>
              </a:rPr>
              <a:t>Free = bebas (freedom) </a:t>
            </a:r>
          </a:p>
          <a:p>
            <a:pPr eaLnBrk="1" hangingPunct="1"/>
            <a:endParaRPr lang="en-US" sz="2400" smtClean="0"/>
          </a:p>
          <a:p>
            <a:pPr eaLnBrk="1" hangingPunct="1">
              <a:lnSpc>
                <a:spcPct val="80000"/>
              </a:lnSpc>
            </a:pP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HAKI Open Source Software </a:t>
            </a:r>
          </a:p>
        </p:txBody>
      </p:sp>
      <p:sp>
        <p:nvSpPr>
          <p:cNvPr id="40963"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40964" name="Rectangle 3"/>
          <p:cNvSpPr>
            <a:spLocks noGrp="1" noChangeArrowheads="1"/>
          </p:cNvSpPr>
          <p:nvPr>
            <p:ph sz="quarter" idx="1"/>
          </p:nvPr>
        </p:nvSpPr>
        <p:spPr>
          <a:xfrm>
            <a:off x="285750" y="1285875"/>
            <a:ext cx="8229600" cy="4656138"/>
          </a:xfrm>
        </p:spPr>
        <p:txBody>
          <a:bodyPr/>
          <a:lstStyle/>
          <a:p>
            <a:pPr eaLnBrk="1" hangingPunct="1"/>
            <a:r>
              <a:rPr lang="en-US" sz="2400" smtClean="0"/>
              <a:t>mengandung ketidakjelasan bagi software open source atau mengandung pembatasan pada modifikasi atau dalam menjual kembali dan pendistribusian pada project turunan </a:t>
            </a:r>
          </a:p>
          <a:p>
            <a:pPr eaLnBrk="1" hangingPunct="1"/>
            <a:r>
              <a:rPr lang="en-US" sz="2400" smtClean="0"/>
              <a:t>lisensi </a:t>
            </a:r>
            <a:r>
              <a:rPr lang="en-US" sz="2400" i="1" smtClean="0"/>
              <a:t>open source </a:t>
            </a:r>
            <a:r>
              <a:rPr lang="en-US" sz="2400" smtClean="0"/>
              <a:t>didesain berdasarkan pada hukum Amerika Serikat ; aturan berdasar pada penciptanya ( seperti yang dilakukan BSD ), dengan kewajiban dalam pendistribusian beberapa project turunan sama seperti lisensi aslinya (seperti yang dilakukan GPL ). </a:t>
            </a:r>
          </a:p>
          <a:p>
            <a:pPr eaLnBrk="1" hangingPunct="1"/>
            <a:r>
              <a:rPr lang="en-US" sz="2400" smtClean="0"/>
              <a:t>Serangan Hak paten ?  </a:t>
            </a:r>
            <a:br>
              <a:rPr lang="en-US" sz="2400" smtClean="0"/>
            </a:br>
            <a:endParaRPr lang="en-US" sz="24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40963" name="Text Box 4"/>
          <p:cNvSpPr txBox="1">
            <a:spLocks noChangeArrowheads="1"/>
          </p:cNvSpPr>
          <p:nvPr/>
        </p:nvSpPr>
        <p:spPr bwMode="auto">
          <a:xfrm>
            <a:off x="2463800" y="2800350"/>
            <a:ext cx="3722494" cy="707886"/>
          </a:xfrm>
          <a:prstGeom prst="rect">
            <a:avLst/>
          </a:prstGeom>
          <a:noFill/>
          <a:ln w="9525">
            <a:noFill/>
            <a:miter lim="800000"/>
            <a:headEnd/>
            <a:tailEnd/>
          </a:ln>
        </p:spPr>
        <p:txBody>
          <a:bodyPr wrap="none">
            <a:spAutoFit/>
          </a:bodyPr>
          <a:lstStyle/>
          <a:p>
            <a:pPr>
              <a:defRPr/>
            </a:pPr>
            <a:r>
              <a:rPr lang="en-US" sz="40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Contoh</a:t>
            </a:r>
            <a:r>
              <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r>
              <a:rPr lang="en-US" sz="4000" b="1" dirty="0" err="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Kasus</a:t>
            </a:r>
            <a:r>
              <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solidFill>
                  <a:schemeClr val="tx1"/>
                </a:solidFill>
              </a:rPr>
              <a:t>Kasus 1</a:t>
            </a:r>
          </a:p>
        </p:txBody>
      </p:sp>
      <p:sp>
        <p:nvSpPr>
          <p:cNvPr id="43011"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43012" name="Rectangle 3"/>
          <p:cNvSpPr>
            <a:spLocks noGrp="1" noChangeArrowheads="1"/>
          </p:cNvSpPr>
          <p:nvPr>
            <p:ph sz="quarter" idx="1"/>
          </p:nvPr>
        </p:nvSpPr>
        <p:spPr>
          <a:xfrm>
            <a:off x="457200" y="1219200"/>
            <a:ext cx="8229600" cy="4937125"/>
          </a:xfrm>
        </p:spPr>
        <p:txBody>
          <a:bodyPr/>
          <a:lstStyle/>
          <a:p>
            <a:pPr eaLnBrk="1" hangingPunct="1"/>
            <a:r>
              <a:rPr lang="en-US" smtClean="0"/>
              <a:t>Hak Cipta : perkara Sega Enterprise Ltd dan Richards (1983)</a:t>
            </a:r>
          </a:p>
          <a:p>
            <a:pPr eaLnBrk="1" hangingPunct="1"/>
            <a:r>
              <a:rPr lang="en-US" smtClean="0"/>
              <a:t>Gugatan meniru game “Frogger”.</a:t>
            </a:r>
          </a:p>
          <a:p>
            <a:pPr eaLnBrk="1" hangingPunct="1"/>
            <a:r>
              <a:rPr lang="en-US" smtClean="0"/>
              <a:t>Hakim : code program dilindungi hak cipta</a:t>
            </a:r>
          </a:p>
          <a:p>
            <a:pPr eaLnBrk="1" hangingPunct="1"/>
            <a:r>
              <a:rPr lang="en-US" smtClean="0"/>
              <a:t>Kasus tidak sampai ke pengadilan lengkap tetapi hanya pendapat sela.</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solidFill>
                  <a:schemeClr val="tx1"/>
                </a:solidFill>
              </a:rPr>
              <a:t>Kasus 2</a:t>
            </a:r>
          </a:p>
        </p:txBody>
      </p:sp>
      <p:sp>
        <p:nvSpPr>
          <p:cNvPr id="44035"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44036" name="Rectangle 3"/>
          <p:cNvSpPr>
            <a:spLocks noGrp="1" noChangeArrowheads="1"/>
          </p:cNvSpPr>
          <p:nvPr>
            <p:ph sz="quarter" idx="1"/>
          </p:nvPr>
        </p:nvSpPr>
        <p:spPr>
          <a:xfrm>
            <a:off x="457200" y="1219200"/>
            <a:ext cx="8229600" cy="4937125"/>
          </a:xfrm>
        </p:spPr>
        <p:txBody>
          <a:bodyPr/>
          <a:lstStyle/>
          <a:p>
            <a:pPr eaLnBrk="1" hangingPunct="1"/>
            <a:r>
              <a:rPr lang="en-US" smtClean="0"/>
              <a:t>Perusahaan bisnis Acme, menggunakan paket WORDY .</a:t>
            </a:r>
          </a:p>
          <a:p>
            <a:pPr eaLnBrk="1" hangingPunct="1"/>
            <a:r>
              <a:rPr lang="en-US" smtClean="0"/>
              <a:t>Perjanjian lisensi mengijinkan membuat 1 backup.</a:t>
            </a:r>
          </a:p>
          <a:p>
            <a:pPr eaLnBrk="1" hangingPunct="1"/>
            <a:r>
              <a:rPr lang="en-US" smtClean="0"/>
              <a:t>Acme membuat 2 salinan.</a:t>
            </a:r>
          </a:p>
          <a:p>
            <a:pPr eaLnBrk="1" hangingPunct="1"/>
            <a:r>
              <a:rPr lang="en-US" smtClean="0"/>
              <a:t>Acme membeli perangkat komputer dan software baru.</a:t>
            </a:r>
          </a:p>
          <a:p>
            <a:pPr eaLnBrk="1" hangingPunct="1"/>
            <a:r>
              <a:rPr lang="en-US" smtClean="0"/>
              <a:t>Acme menyerahkan lisensi kepada Zenith co.</a:t>
            </a:r>
          </a:p>
          <a:p>
            <a:pPr eaLnBrk="1" hangingPunct="1"/>
            <a:r>
              <a:rPr lang="en-US" smtClean="0"/>
              <a:t>Penyelesaian kasus tergantung kepada perjanjian lisensi</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solidFill>
                  <a:schemeClr val="tx1"/>
                </a:solidFill>
              </a:rPr>
              <a:t>Kasus 3</a:t>
            </a:r>
          </a:p>
        </p:txBody>
      </p:sp>
      <p:sp>
        <p:nvSpPr>
          <p:cNvPr id="4505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45060" name="Rectangle 3"/>
          <p:cNvSpPr>
            <a:spLocks noGrp="1" noChangeArrowheads="1"/>
          </p:cNvSpPr>
          <p:nvPr>
            <p:ph sz="quarter" idx="1"/>
          </p:nvPr>
        </p:nvSpPr>
        <p:spPr>
          <a:xfrm>
            <a:off x="457200" y="1219200"/>
            <a:ext cx="8229600" cy="4937125"/>
          </a:xfrm>
        </p:spPr>
        <p:txBody>
          <a:bodyPr/>
          <a:lstStyle/>
          <a:p>
            <a:pPr eaLnBrk="1" hangingPunct="1"/>
            <a:r>
              <a:rPr lang="en-US" smtClean="0"/>
              <a:t>Printers and finishers vs Halloway ; pegawai yang membocorkan rahasia perusahaan bekas atasannya kepada atasannya yang baru</a:t>
            </a:r>
          </a:p>
          <a:p>
            <a:pPr eaLnBrk="1" hangingPunct="1"/>
            <a:r>
              <a:rPr lang="en-US" smtClean="0"/>
              <a:t>Nothern Office Microcomputer vs Rosentein ; seorang programmer mengembangkan program yang sama dengan yang pernah ditulis di kantor sebelumnya.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Apa itu Hak?</a:t>
            </a:r>
            <a:endParaRPr lang="en-US" sz="3600"/>
          </a:p>
        </p:txBody>
      </p:sp>
      <p:sp>
        <p:nvSpPr>
          <p:cNvPr id="3" name="Content Placeholder 2"/>
          <p:cNvSpPr>
            <a:spLocks noGrp="1"/>
          </p:cNvSpPr>
          <p:nvPr>
            <p:ph sz="quarter" idx="1"/>
          </p:nvPr>
        </p:nvSpPr>
        <p:spPr/>
        <p:txBody>
          <a:bodyPr/>
          <a:lstStyle/>
          <a:p>
            <a:r>
              <a:rPr lang="en-US" smtClean="0"/>
              <a:t>Hak Dasar (Azasi): Hak mutlak yang tidak dapat</a:t>
            </a:r>
          </a:p>
          <a:p>
            <a:r>
              <a:rPr lang="en-US" smtClean="0"/>
              <a:t>diganggu gugat.</a:t>
            </a:r>
          </a:p>
          <a:p>
            <a:pPr>
              <a:buNone/>
            </a:pPr>
            <a:r>
              <a:rPr lang="sv-SE" smtClean="0"/>
              <a:t>	Contoh: hak hidup, hak mendapatkan keadilan, dsb</a:t>
            </a:r>
          </a:p>
          <a:p>
            <a:r>
              <a:rPr lang="en-US" smtClean="0"/>
              <a:t>Hak Amanat/Peraturan: Hak karena diberikan oleh masyarakat melalui peraturan perundangan </a:t>
            </a:r>
          </a:p>
          <a:p>
            <a:r>
              <a:rPr lang="en-US" smtClean="0"/>
              <a:t>HaKI adalah Hak Amanat/Peraturan.  Kriteria </a:t>
            </a:r>
            <a:r>
              <a:rPr lang="sv-SE" smtClean="0"/>
              <a:t>pemberian HaKI merupakan hal yang dapat </a:t>
            </a:r>
            <a:r>
              <a:rPr lang="en-US" smtClean="0"/>
              <a:t>diperdebatkan oleh publik: apa, umur, dicabut untuk kepentingan umum?</a:t>
            </a:r>
          </a:p>
          <a:p>
            <a:endParaRPr lang="en-US"/>
          </a:p>
        </p:txBody>
      </p:sp>
      <p:sp>
        <p:nvSpPr>
          <p:cNvPr id="4" name="Footer Placeholder 3"/>
          <p:cNvSpPr>
            <a:spLocks noGrp="1"/>
          </p:cNvSpPr>
          <p:nvPr>
            <p:ph type="ftr" sz="quarter" idx="11"/>
          </p:nvPr>
        </p:nvSpPr>
        <p:spPr/>
        <p:txBody>
          <a:bodyPr/>
          <a:lstStyle/>
          <a:p>
            <a:pPr>
              <a:defRPr/>
            </a:pPr>
            <a:r>
              <a:rPr lang="en-US" altLang="en-US" smtClean="0"/>
              <a:t>KR/ITHB 2010</a:t>
            </a:r>
            <a:endParaRPr lang="en-US" alt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solidFill>
                  <a:schemeClr val="tx1"/>
                </a:solidFill>
              </a:rPr>
              <a:t>Kasus 4</a:t>
            </a:r>
          </a:p>
        </p:txBody>
      </p:sp>
      <p:sp>
        <p:nvSpPr>
          <p:cNvPr id="46083"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46084" name="Rectangle 3"/>
          <p:cNvSpPr>
            <a:spLocks noGrp="1" noChangeArrowheads="1"/>
          </p:cNvSpPr>
          <p:nvPr>
            <p:ph sz="quarter" idx="1"/>
          </p:nvPr>
        </p:nvSpPr>
        <p:spPr>
          <a:xfrm>
            <a:off x="457200" y="1219200"/>
            <a:ext cx="8229600" cy="4937125"/>
          </a:xfrm>
        </p:spPr>
        <p:txBody>
          <a:bodyPr/>
          <a:lstStyle/>
          <a:p>
            <a:pPr eaLnBrk="1" hangingPunct="1"/>
            <a:r>
              <a:rPr lang="en-US" smtClean="0"/>
              <a:t>Merk dagang ;</a:t>
            </a:r>
          </a:p>
          <a:p>
            <a:pPr eaLnBrk="1" hangingPunct="1"/>
            <a:r>
              <a:rPr lang="en-US" smtClean="0"/>
              <a:t>Smith, </a:t>
            </a:r>
            <a:r>
              <a:rPr lang="en-US" i="1" smtClean="0"/>
              <a:t>line and french laboratories </a:t>
            </a:r>
            <a:r>
              <a:rPr lang="en-US" smtClean="0"/>
              <a:t>vs </a:t>
            </a:r>
            <a:r>
              <a:rPr lang="en-US" i="1" smtClean="0"/>
              <a:t>Sterling Winthorp </a:t>
            </a:r>
            <a:r>
              <a:rPr lang="en-US" smtClean="0"/>
              <a:t>group (1976) “kapsul berwarna untuk obat dapat didaftarkan sebagai merek dagang ; ditolak pendaftarannya</a:t>
            </a:r>
          </a:p>
          <a:p>
            <a:pPr eaLnBrk="1" hangingPunct="1"/>
            <a:r>
              <a:rPr lang="en-US" smtClean="0"/>
              <a:t>Merk dagang botol cocacola (1986); ditolak pendaftarannya</a:t>
            </a:r>
          </a:p>
          <a:p>
            <a:pPr eaLnBrk="1" hangingPunct="1"/>
            <a:r>
              <a:rPr lang="en-US" smtClean="0"/>
              <a:t>Perkara Coca Cola Vs Pepsi cola ( 1942) ; </a:t>
            </a:r>
          </a:p>
          <a:p>
            <a:pPr eaLnBrk="1" hangingPunct="1"/>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solidFill>
                  <a:schemeClr val="tx1"/>
                </a:solidFill>
              </a:rPr>
              <a:t>Kasus 4</a:t>
            </a:r>
          </a:p>
        </p:txBody>
      </p:sp>
      <p:sp>
        <p:nvSpPr>
          <p:cNvPr id="47107"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47108" name="Rectangle 3"/>
          <p:cNvSpPr>
            <a:spLocks noGrp="1" noChangeArrowheads="1"/>
          </p:cNvSpPr>
          <p:nvPr>
            <p:ph sz="quarter" idx="1"/>
          </p:nvPr>
        </p:nvSpPr>
        <p:spPr>
          <a:xfrm>
            <a:off x="457200" y="1219200"/>
            <a:ext cx="8229600" cy="4937125"/>
          </a:xfrm>
        </p:spPr>
        <p:txBody>
          <a:bodyPr/>
          <a:lstStyle/>
          <a:p>
            <a:pPr eaLnBrk="1" hangingPunct="1">
              <a:buFont typeface="Wingdings" pitchFamily="2" charset="2"/>
              <a:buNone/>
            </a:pPr>
            <a:r>
              <a:rPr lang="en-US" smtClean="0"/>
              <a:t>Hak paten ( 12/12/2006) :</a:t>
            </a:r>
          </a:p>
          <a:p>
            <a:pPr eaLnBrk="1" hangingPunct="1"/>
            <a:r>
              <a:rPr lang="en-US" smtClean="0"/>
              <a:t>Dalam berkas yang diajukan tersebut, Nintendo Wii dianggap melanggar hak paten "</a:t>
            </a:r>
            <a:r>
              <a:rPr lang="en-US" i="1" smtClean="0"/>
              <a:t>Trigger Operated Electronic Device</a:t>
            </a:r>
            <a:r>
              <a:rPr lang="en-US" smtClean="0"/>
              <a:t>" dengan nomer paten 6.850.221. Akibat pemasaran Wiimote, sebutan kontroler tersebut, Interlink mengaku telah kehilangan keuntungan dan royalti. Interlink Electronics (produsen remote kontrol dan teknologi tandatangan elektronik )</a:t>
            </a:r>
          </a:p>
          <a:p>
            <a:pPr eaLnBrk="1" hangingPunct="1"/>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endParaRPr lang="en-US" smtClean="0"/>
          </a:p>
        </p:txBody>
      </p:sp>
      <p:sp>
        <p:nvSpPr>
          <p:cNvPr id="48131" name="Content Placeholder 2"/>
          <p:cNvSpPr>
            <a:spLocks noGrp="1"/>
          </p:cNvSpPr>
          <p:nvPr>
            <p:ph sz="quarter" idx="1"/>
          </p:nvPr>
        </p:nvSpPr>
        <p:spPr>
          <a:xfrm>
            <a:off x="457200" y="1219200"/>
            <a:ext cx="8229600" cy="4937125"/>
          </a:xfrm>
        </p:spPr>
        <p:txBody>
          <a:bodyPr/>
          <a:lstStyle/>
          <a:p>
            <a:r>
              <a:rPr lang="en-US" smtClean="0"/>
              <a:t>Th 1999, jeffrey levy, dituduh bersalah karena secure tidak sah menyebarkan mp3, klip film, perangkat lunak.</a:t>
            </a:r>
          </a:p>
          <a:p>
            <a:r>
              <a:rPr lang="en-US" smtClean="0"/>
              <a:t>Nilai distribusi ±$70.000.</a:t>
            </a:r>
          </a:p>
          <a:p>
            <a:r>
              <a:rPr lang="en-US" smtClean="0"/>
              <a:t>Sangsi ; hukuman 2tahun, dan pembatasan penggunaan internet.</a:t>
            </a:r>
          </a:p>
          <a:p>
            <a:r>
              <a:rPr lang="en-US" smtClean="0"/>
              <a:t>Ditangkap karena administrator jaringan di universitasnya mencatat volume transfer data yang tinggi.</a:t>
            </a:r>
          </a:p>
          <a:p>
            <a:r>
              <a:rPr lang="en-US" smtClean="0"/>
              <a:t>Apakah hukuman ini sesuai? Apakah levy bertindak etis?</a:t>
            </a:r>
          </a:p>
        </p:txBody>
      </p:sp>
      <p:sp>
        <p:nvSpPr>
          <p:cNvPr id="48132" name="Footer Placeholder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solidFill>
                  <a:schemeClr val="tx1"/>
                </a:solidFill>
              </a:rPr>
              <a:t>Kasus 6</a:t>
            </a:r>
          </a:p>
        </p:txBody>
      </p:sp>
      <p:sp>
        <p:nvSpPr>
          <p:cNvPr id="49155"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49156" name="Rectangle 3"/>
          <p:cNvSpPr>
            <a:spLocks noGrp="1" noChangeArrowheads="1"/>
          </p:cNvSpPr>
          <p:nvPr>
            <p:ph sz="quarter" idx="1"/>
          </p:nvPr>
        </p:nvSpPr>
        <p:spPr>
          <a:xfrm>
            <a:off x="457200" y="1219200"/>
            <a:ext cx="8229600" cy="4937125"/>
          </a:xfrm>
        </p:spPr>
        <p:txBody>
          <a:bodyPr/>
          <a:lstStyle/>
          <a:p>
            <a:pPr marL="571500" indent="-571500" eaLnBrk="1" hangingPunct="1"/>
            <a:r>
              <a:rPr lang="en-US" sz="2400" smtClean="0"/>
              <a:t>Microsoft mengklaim ada 260 intellectual property (IP) yang dipakai oleh komunitas open source, dan ditambah dengan Microsoft dan Sun sudah menyetujui saling bertukar IP antar keduanya, untuk menguatkan posisi Sun sebagai “sponsor” IGOS.</a:t>
            </a:r>
          </a:p>
          <a:p>
            <a:pPr marL="571500" indent="-571500" eaLnBrk="1" hangingPunct="1"/>
            <a:r>
              <a:rPr lang="en-US" sz="2400" smtClean="0"/>
              <a:t>260 intellectual property milik Microsoft di Linux? Apa bentuk dari intellectual property tersebut? seluruhnya adalah paten.</a:t>
            </a:r>
          </a:p>
          <a:p>
            <a:pPr marL="571500" indent="-571500" eaLnBrk="1" hangingPunct="1"/>
            <a:r>
              <a:rPr lang="en-US" sz="2400" smtClean="0"/>
              <a:t>Microsoft sekarang menggalakkan kampanye Genuine Advantage. Apalagi Microsoft sekarang membatasi beberapa software hanya bisa di-download oleh komputer yang Windows-nya asli. </a:t>
            </a:r>
          </a:p>
          <a:p>
            <a:pPr marL="571500" indent="-571500" eaLnBrk="1" hangingPunct="1">
              <a:lnSpc>
                <a:spcPct val="80000"/>
              </a:lnSpc>
              <a:buFont typeface="Wingdings" pitchFamily="2" charset="2"/>
              <a:buNone/>
            </a:pPr>
            <a:endParaRPr lang="en-US" sz="2000" smtClean="0"/>
          </a:p>
          <a:p>
            <a:pPr marL="571500" indent="-571500" eaLnBrk="1" hangingPunct="1">
              <a:lnSpc>
                <a:spcPct val="80000"/>
              </a:lnSpc>
              <a:buFont typeface="Wingdings" pitchFamily="2" charset="2"/>
              <a:buAutoNum type="arabicPeriod"/>
            </a:pPr>
            <a:endParaRPr lang="en-US" sz="20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endParaRPr lang="en-US" smtClean="0"/>
          </a:p>
        </p:txBody>
      </p:sp>
      <p:sp>
        <p:nvSpPr>
          <p:cNvPr id="50179" name="Content Placeholder 2"/>
          <p:cNvSpPr>
            <a:spLocks noGrp="1"/>
          </p:cNvSpPr>
          <p:nvPr>
            <p:ph sz="quarter" idx="1"/>
          </p:nvPr>
        </p:nvSpPr>
        <p:spPr>
          <a:xfrm>
            <a:off x="457200" y="1219200"/>
            <a:ext cx="8229600" cy="4937125"/>
          </a:xfrm>
        </p:spPr>
        <p:txBody>
          <a:bodyPr/>
          <a:lstStyle/>
          <a:p>
            <a:r>
              <a:rPr lang="en-US" smtClean="0"/>
              <a:t>Apakah anda pernah menggunakan sistem pemesanan 1-Click dari amazon? Menurut anda,apakah sistem ini merupakan metode bisnis yang unik yang layak menjadi paten?</a:t>
            </a:r>
          </a:p>
          <a:p>
            <a:r>
              <a:rPr lang="en-US" smtClean="0"/>
              <a:t>Jika jutaan warga negara melanggar hukum seperti undang-undang hak cipta, mungkin hal itu tidak mewakili keinginan banyak orang. Haruskah undang-undang hak cipta dihapuskan atau diubah? </a:t>
            </a:r>
          </a:p>
        </p:txBody>
      </p:sp>
      <p:sp>
        <p:nvSpPr>
          <p:cNvPr id="50180" name="Footer Placeholder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smtClean="0"/>
              <a:t>Pertanyaan</a:t>
            </a:r>
          </a:p>
        </p:txBody>
      </p:sp>
      <p:sp>
        <p:nvSpPr>
          <p:cNvPr id="51203"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51204" name="Rectangle 3"/>
          <p:cNvSpPr>
            <a:spLocks noGrp="1" noChangeArrowheads="1"/>
          </p:cNvSpPr>
          <p:nvPr>
            <p:ph sz="quarter" idx="1"/>
          </p:nvPr>
        </p:nvSpPr>
        <p:spPr>
          <a:xfrm>
            <a:off x="457200" y="1219200"/>
            <a:ext cx="8229600" cy="4937125"/>
          </a:xfrm>
        </p:spPr>
        <p:txBody>
          <a:bodyPr/>
          <a:lstStyle/>
          <a:p>
            <a:pPr eaLnBrk="1" hangingPunct="1"/>
            <a:r>
              <a:rPr lang="en-US" smtClean="0"/>
              <a:t>Perlukah Perlindungan </a:t>
            </a:r>
            <a:r>
              <a:rPr lang="en-US" b="1" smtClean="0"/>
              <a:t>HaKI</a:t>
            </a:r>
            <a:r>
              <a:rPr lang="en-US" smtClean="0"/>
              <a:t> </a:t>
            </a:r>
            <a:br>
              <a:rPr lang="en-US" smtClean="0"/>
            </a:br>
            <a:r>
              <a:rPr lang="en-US" smtClean="0"/>
              <a:t>Bagi Negara Berkembang? </a:t>
            </a:r>
            <a:br>
              <a:rPr lang="en-US" smtClean="0"/>
            </a:br>
            <a:endParaRPr lang="en-US" smtClean="0"/>
          </a:p>
          <a:p>
            <a:pPr eaLnBrk="1" hangingPunct="1"/>
            <a:r>
              <a:rPr lang="en-US" smtClean="0"/>
              <a:t>Perlu, alasan….</a:t>
            </a:r>
          </a:p>
          <a:p>
            <a:pPr eaLnBrk="1" hangingPunct="1"/>
            <a:r>
              <a:rPr lang="en-US" smtClean="0"/>
              <a:t>Tidak perlu, alasan…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52227" name="Rectangle 3"/>
          <p:cNvSpPr>
            <a:spLocks noGrp="1" noChangeArrowheads="1"/>
          </p:cNvSpPr>
          <p:nvPr>
            <p:ph type="body" idx="4294967295"/>
          </p:nvPr>
        </p:nvSpPr>
        <p:spPr>
          <a:xfrm>
            <a:off x="714375" y="2357438"/>
            <a:ext cx="6753225" cy="1368425"/>
          </a:xfrm>
        </p:spPr>
        <p:txBody>
          <a:bodyPr/>
          <a:lstStyle/>
          <a:p>
            <a:pPr eaLnBrk="1" hangingPunct="1"/>
            <a:r>
              <a:rPr lang="en-US" smtClean="0"/>
              <a:t>Next….</a:t>
            </a:r>
          </a:p>
          <a:p>
            <a:pPr eaLnBrk="1" hangingPunct="1">
              <a:buFont typeface="Wingdings" pitchFamily="2" charset="2"/>
              <a:buNone/>
            </a:pPr>
            <a:r>
              <a:rPr lang="en-US" smtClean="0"/>
              <a:t>	</a:t>
            </a:r>
            <a:r>
              <a:rPr lang="de-DE" sz="3400" smtClean="0"/>
              <a:t>Perlindungan Data</a:t>
            </a:r>
            <a:r>
              <a:rPr lang="en-US" sz="340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HAKI</a:t>
            </a:r>
          </a:p>
        </p:txBody>
      </p:sp>
      <p:sp>
        <p:nvSpPr>
          <p:cNvPr id="12291"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2292" name="Rectangle 3"/>
          <p:cNvSpPr>
            <a:spLocks noGrp="1" noChangeArrowheads="1"/>
          </p:cNvSpPr>
          <p:nvPr>
            <p:ph sz="quarter" idx="1"/>
          </p:nvPr>
        </p:nvSpPr>
        <p:spPr>
          <a:xfrm>
            <a:off x="457200" y="1214438"/>
            <a:ext cx="8229600" cy="4878387"/>
          </a:xfrm>
        </p:spPr>
        <p:txBody>
          <a:bodyPr/>
          <a:lstStyle/>
          <a:p>
            <a:pPr marL="855663" indent="-495300" eaLnBrk="1" hangingPunct="1">
              <a:lnSpc>
                <a:spcPct val="80000"/>
              </a:lnSpc>
              <a:buFont typeface="Wingdings" pitchFamily="2" charset="2"/>
              <a:buNone/>
            </a:pPr>
            <a:r>
              <a:rPr lang="en-US" sz="2000" smtClean="0"/>
              <a:t>Secara garis besar HaKI dibagi dalam 2 (dua)</a:t>
            </a:r>
          </a:p>
          <a:p>
            <a:pPr marL="855663" indent="-495300" eaLnBrk="1" hangingPunct="1">
              <a:lnSpc>
                <a:spcPct val="80000"/>
              </a:lnSpc>
              <a:buFont typeface="Wingdings" pitchFamily="2" charset="2"/>
              <a:buNone/>
            </a:pPr>
            <a:r>
              <a:rPr lang="en-US" sz="2000" smtClean="0"/>
              <a:t>bagian, yaitu: </a:t>
            </a:r>
          </a:p>
          <a:p>
            <a:pPr marL="855663" indent="-495300" eaLnBrk="1" hangingPunct="1">
              <a:lnSpc>
                <a:spcPct val="80000"/>
              </a:lnSpc>
              <a:buFont typeface="Wingdings" pitchFamily="2" charset="2"/>
              <a:buAutoNum type="arabicPeriod"/>
            </a:pPr>
            <a:r>
              <a:rPr lang="en-US" sz="2000" smtClean="0"/>
              <a:t>Hak cipta (</a:t>
            </a:r>
            <a:r>
              <a:rPr lang="en-US" sz="2000" i="1" smtClean="0"/>
              <a:t>copyrights</a:t>
            </a:r>
            <a:r>
              <a:rPr lang="en-US" sz="2000" smtClean="0"/>
              <a:t>); </a:t>
            </a:r>
          </a:p>
          <a:p>
            <a:pPr marL="855663" indent="-495300" eaLnBrk="1" hangingPunct="1">
              <a:lnSpc>
                <a:spcPct val="80000"/>
              </a:lnSpc>
              <a:buFont typeface="Wingdings" pitchFamily="2" charset="2"/>
              <a:buAutoNum type="arabicPeriod"/>
            </a:pPr>
            <a:r>
              <a:rPr lang="en-US" sz="2000" smtClean="0"/>
              <a:t>Hak kekayaan industri (industrial property rights),</a:t>
            </a:r>
          </a:p>
          <a:p>
            <a:pPr marL="855663" indent="-495300" eaLnBrk="1" hangingPunct="1">
              <a:lnSpc>
                <a:spcPct val="80000"/>
              </a:lnSpc>
              <a:buFont typeface="Wingdings" pitchFamily="2" charset="2"/>
              <a:buNone/>
            </a:pPr>
            <a:r>
              <a:rPr lang="en-US" sz="2000" smtClean="0"/>
              <a:t>	yang mencakup:  </a:t>
            </a:r>
          </a:p>
          <a:p>
            <a:pPr marL="1404938" lvl="2" indent="-495300" eaLnBrk="1" hangingPunct="1">
              <a:lnSpc>
                <a:spcPct val="80000"/>
              </a:lnSpc>
              <a:buSzPct val="80000"/>
              <a:buFont typeface="Wingdings" pitchFamily="2" charset="2"/>
              <a:buChar char="§"/>
            </a:pPr>
            <a:r>
              <a:rPr lang="en-US" smtClean="0"/>
              <a:t>Paten</a:t>
            </a:r>
          </a:p>
          <a:p>
            <a:pPr marL="1404938" lvl="2" indent="-495300" eaLnBrk="1" hangingPunct="1">
              <a:lnSpc>
                <a:spcPct val="80000"/>
              </a:lnSpc>
              <a:buSzPct val="80000"/>
              <a:buFont typeface="Wingdings" pitchFamily="2" charset="2"/>
              <a:buChar char="§"/>
            </a:pPr>
            <a:r>
              <a:rPr lang="en-US" smtClean="0"/>
              <a:t>Kerahasiaan dagang /(</a:t>
            </a:r>
            <a:r>
              <a:rPr lang="en-US" i="1" smtClean="0"/>
              <a:t>trade secret</a:t>
            </a:r>
            <a:r>
              <a:rPr lang="en-US" smtClean="0"/>
              <a:t>);</a:t>
            </a:r>
          </a:p>
          <a:p>
            <a:pPr marL="1404938" lvl="2" indent="-495300" eaLnBrk="1" hangingPunct="1">
              <a:lnSpc>
                <a:spcPct val="80000"/>
              </a:lnSpc>
              <a:buSzPct val="80000"/>
              <a:buFont typeface="Wingdings" pitchFamily="2" charset="2"/>
              <a:buChar char="§"/>
            </a:pPr>
            <a:r>
              <a:rPr lang="en-US" smtClean="0"/>
              <a:t>Design industri</a:t>
            </a:r>
          </a:p>
          <a:p>
            <a:pPr marL="1404938" lvl="2" indent="-495300" eaLnBrk="1" hangingPunct="1">
              <a:lnSpc>
                <a:spcPct val="80000"/>
              </a:lnSpc>
              <a:buSzPct val="80000"/>
              <a:buFont typeface="Wingdings" pitchFamily="2" charset="2"/>
              <a:buChar char="§"/>
            </a:pPr>
            <a:r>
              <a:rPr lang="en-US" smtClean="0"/>
              <a:t>Merek dagang</a:t>
            </a:r>
          </a:p>
          <a:p>
            <a:pPr marL="1404938" lvl="2" indent="-495300" eaLnBrk="1" hangingPunct="1">
              <a:lnSpc>
                <a:spcPct val="80000"/>
              </a:lnSpc>
              <a:buSzPct val="80000"/>
              <a:buFont typeface="Wingdings" pitchFamily="2" charset="2"/>
              <a:buChar char="§"/>
            </a:pPr>
            <a:r>
              <a:rPr lang="en-US" smtClean="0"/>
              <a:t>Pengaturan Semikonduktor /Desain </a:t>
            </a:r>
            <a:r>
              <a:rPr lang="en-US" i="1" smtClean="0"/>
              <a:t>integrated circuits</a:t>
            </a:r>
          </a:p>
          <a:p>
            <a:pPr marL="855663" indent="-495300" eaLnBrk="1" hangingPunct="1">
              <a:lnSpc>
                <a:spcPct val="80000"/>
              </a:lnSpc>
              <a:buSzPct val="45000"/>
              <a:buFont typeface="Wingdings" pitchFamily="2" charset="2"/>
              <a:buNone/>
            </a:pPr>
            <a:endParaRPr lang="en-US" sz="2000" i="1" smtClean="0"/>
          </a:p>
          <a:p>
            <a:pPr marL="855663" indent="-495300" eaLnBrk="1" hangingPunct="1">
              <a:lnSpc>
                <a:spcPct val="80000"/>
              </a:lnSpc>
              <a:buSzPct val="45000"/>
              <a:buFont typeface="Wingdings" pitchFamily="2" charset="2"/>
              <a:buNone/>
            </a:pPr>
            <a:r>
              <a:rPr lang="en-US" sz="2000" smtClean="0"/>
              <a:t>Badan yang berwenang mengurus HaKI di Indonesia  :</a:t>
            </a:r>
          </a:p>
          <a:p>
            <a:pPr marL="855663" indent="-495300" eaLnBrk="1" hangingPunct="1">
              <a:lnSpc>
                <a:spcPct val="80000"/>
              </a:lnSpc>
              <a:buSzPct val="45000"/>
              <a:buFont typeface="Wingdings" pitchFamily="2" charset="2"/>
              <a:buNone/>
            </a:pPr>
            <a:r>
              <a:rPr lang="en-US" sz="2000" smtClean="0"/>
              <a:t>Direktorat  Jenderal Hak Kekayaan Intelektual,  Departemen Kehakiman</a:t>
            </a:r>
          </a:p>
          <a:p>
            <a:pPr marL="855663" indent="-495300" eaLnBrk="1" hangingPunct="1">
              <a:lnSpc>
                <a:spcPct val="80000"/>
              </a:lnSpc>
              <a:buSzPct val="45000"/>
              <a:buFont typeface="Wingdings" pitchFamily="2" charset="2"/>
              <a:buNone/>
            </a:pPr>
            <a:r>
              <a:rPr lang="en-US" sz="2000" smtClean="0"/>
              <a:t>dan Hak  Asasi Manusia RI</a:t>
            </a:r>
          </a:p>
          <a:p>
            <a:pPr marL="855663" indent="-495300" eaLnBrk="1" hangingPunct="1">
              <a:lnSpc>
                <a:spcPct val="80000"/>
              </a:lnSpc>
              <a:buFont typeface="Wingdings" pitchFamily="2" charset="2"/>
              <a:buNone/>
            </a:pPr>
            <a:r>
              <a:rPr lang="en-US" sz="20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HAKI</a:t>
            </a:r>
          </a:p>
        </p:txBody>
      </p:sp>
      <p:sp>
        <p:nvSpPr>
          <p:cNvPr id="13315"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3316" name="Rectangle 3"/>
          <p:cNvSpPr>
            <a:spLocks noGrp="1" noChangeArrowheads="1"/>
          </p:cNvSpPr>
          <p:nvPr>
            <p:ph sz="quarter" idx="1"/>
          </p:nvPr>
        </p:nvSpPr>
        <p:spPr>
          <a:xfrm>
            <a:off x="457200" y="1219200"/>
            <a:ext cx="8229600" cy="4937125"/>
          </a:xfrm>
        </p:spPr>
        <p:txBody>
          <a:bodyPr/>
          <a:lstStyle/>
          <a:p>
            <a:pPr eaLnBrk="1" hangingPunct="1">
              <a:lnSpc>
                <a:spcPct val="90000"/>
              </a:lnSpc>
              <a:buFont typeface="Wingdings" pitchFamily="2" charset="2"/>
              <a:buNone/>
            </a:pPr>
            <a:r>
              <a:rPr lang="en-US" sz="2400" smtClean="0"/>
              <a:t>Tugas dan fungsi Direktorat Jenderal Hak Kekayaan Intelektual </a:t>
            </a:r>
          </a:p>
          <a:p>
            <a:pPr eaLnBrk="1" hangingPunct="1">
              <a:lnSpc>
                <a:spcPct val="90000"/>
              </a:lnSpc>
              <a:buFont typeface="Wingdings" pitchFamily="2" charset="2"/>
              <a:buNone/>
            </a:pPr>
            <a:r>
              <a:rPr lang="en-US" sz="2400" smtClean="0"/>
              <a:t>(Ditjen HaKI) mempunyai tugas menyelenggarakan tugas</a:t>
            </a:r>
          </a:p>
          <a:p>
            <a:pPr eaLnBrk="1" hangingPunct="1">
              <a:lnSpc>
                <a:spcPct val="90000"/>
              </a:lnSpc>
              <a:buFont typeface="Wingdings" pitchFamily="2" charset="2"/>
              <a:buNone/>
            </a:pPr>
            <a:r>
              <a:rPr lang="en-US" sz="2400" smtClean="0"/>
              <a:t>departemen di bidang HaKI berdasarkan peraturan perundang-</a:t>
            </a:r>
          </a:p>
          <a:p>
            <a:pPr eaLnBrk="1" hangingPunct="1">
              <a:lnSpc>
                <a:spcPct val="90000"/>
              </a:lnSpc>
              <a:buFont typeface="Wingdings" pitchFamily="2" charset="2"/>
              <a:buNone/>
            </a:pPr>
            <a:r>
              <a:rPr lang="en-US" sz="2400" smtClean="0"/>
              <a:t>undangan yang berlaku dan kebijakan Menteri, fungsinya: </a:t>
            </a:r>
          </a:p>
          <a:p>
            <a:pPr eaLnBrk="1" hangingPunct="1">
              <a:lnSpc>
                <a:spcPct val="90000"/>
              </a:lnSpc>
            </a:pPr>
            <a:r>
              <a:rPr lang="en-US" sz="2400" smtClean="0"/>
              <a:t>Perencanaan, pelaksanaan dan pengawasan kebijakan teknis di bidang HaKI; </a:t>
            </a:r>
          </a:p>
          <a:p>
            <a:pPr eaLnBrk="1" hangingPunct="1">
              <a:lnSpc>
                <a:spcPct val="90000"/>
              </a:lnSpc>
            </a:pPr>
            <a:r>
              <a:rPr lang="en-US" sz="2400" smtClean="0"/>
              <a:t>Pembinaan yang meliputi pemberian bimbingan, pelayanan, dan penyiapan standar di bidang HaKI; </a:t>
            </a:r>
          </a:p>
          <a:p>
            <a:pPr eaLnBrk="1" hangingPunct="1">
              <a:lnSpc>
                <a:spcPct val="90000"/>
              </a:lnSpc>
            </a:pPr>
            <a:r>
              <a:rPr lang="en-US" sz="2400" smtClean="0"/>
              <a:t>Pelayanan teknis dan administratif kepada semua unsur di lingkungan Direktorat Jenderal HaKI;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smtClean="0"/>
              <a:t>Sejarah HaKI</a:t>
            </a:r>
          </a:p>
        </p:txBody>
      </p:sp>
      <p:sp>
        <p:nvSpPr>
          <p:cNvPr id="1433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4340" name="Rectangle 3"/>
          <p:cNvSpPr>
            <a:spLocks noGrp="1" noChangeArrowheads="1"/>
          </p:cNvSpPr>
          <p:nvPr>
            <p:ph sz="quarter" idx="1"/>
          </p:nvPr>
        </p:nvSpPr>
        <p:spPr>
          <a:xfrm>
            <a:off x="457200" y="1219200"/>
            <a:ext cx="8229600" cy="4937125"/>
          </a:xfrm>
        </p:spPr>
        <p:txBody>
          <a:bodyPr/>
          <a:lstStyle/>
          <a:p>
            <a:r>
              <a:rPr lang="es-ES" sz="2400" smtClean="0"/>
              <a:t>UU HaKI pertama (Paten) ; Venice, Italia (1470)</a:t>
            </a:r>
          </a:p>
          <a:p>
            <a:r>
              <a:rPr lang="en-US" sz="2400" smtClean="0"/>
              <a:t>Caxton, Galileo dan Guttenberg ; Penemu pada </a:t>
            </a:r>
            <a:r>
              <a:rPr lang="nb-NO" sz="2400" smtClean="0"/>
              <a:t>masa itu yang mempunyai hak monopoli atas </a:t>
            </a:r>
            <a:r>
              <a:rPr lang="en-US" sz="2400" smtClean="0"/>
              <a:t>penemuan mereka</a:t>
            </a:r>
          </a:p>
          <a:p>
            <a:r>
              <a:rPr lang="en-US" sz="2400" smtClean="0"/>
              <a:t>Hukum Paten di Venice diadopsi oleh kerajaan Inggris di tahun 1623 (Statute of Monopolies)</a:t>
            </a:r>
          </a:p>
          <a:p>
            <a:r>
              <a:rPr lang="fi-FI" sz="2400" smtClean="0"/>
              <a:t>Amerika Serikat memiliki UU Paten tahun 1791</a:t>
            </a:r>
          </a:p>
          <a:p>
            <a:r>
              <a:rPr lang="en-US" sz="2400" smtClean="0"/>
              <a:t>Konvensi untuk standarisasi, pembahasan masalah baru, tukar menukar informasi, perlindungan dan prosedur mendapatkan hak:</a:t>
            </a:r>
          </a:p>
          <a:p>
            <a:pPr marL="920750" indent="-457200">
              <a:buClr>
                <a:schemeClr val="tx1"/>
              </a:buClr>
              <a:buFont typeface="+mj-lt"/>
              <a:buAutoNum type="arabicPeriod"/>
            </a:pPr>
            <a:r>
              <a:rPr lang="en-US" sz="2000" smtClean="0"/>
              <a:t>Paris Convention (1883) untuk masalah paten, merek dagang dan desain</a:t>
            </a:r>
          </a:p>
          <a:p>
            <a:pPr marL="920750" indent="-457200">
              <a:buClr>
                <a:schemeClr val="tx1"/>
              </a:buClr>
              <a:buFont typeface="+mj-lt"/>
              <a:buAutoNum type="arabicPeriod"/>
            </a:pPr>
            <a:r>
              <a:rPr lang="en-US" sz="2000" smtClean="0"/>
              <a:t>Berne Convention (1886) untuk masalah copyright atau hak cipta</a:t>
            </a:r>
          </a:p>
          <a:p>
            <a:endParaRPr lang="fi-FI" sz="2400" smtClean="0"/>
          </a:p>
          <a:p>
            <a:pPr eaLnBrk="1" hangingPunct="1">
              <a:lnSpc>
                <a:spcPct val="80000"/>
              </a:lnSpc>
            </a:pPr>
            <a:endParaRPr lang="en-US" sz="17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3600" smtClean="0"/>
              <a:t>Sejarah HaKI</a:t>
            </a:r>
          </a:p>
        </p:txBody>
      </p:sp>
      <p:sp>
        <p:nvSpPr>
          <p:cNvPr id="14339"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4340" name="Rectangle 3"/>
          <p:cNvSpPr>
            <a:spLocks noGrp="1" noChangeArrowheads="1"/>
          </p:cNvSpPr>
          <p:nvPr>
            <p:ph sz="quarter" idx="1"/>
          </p:nvPr>
        </p:nvSpPr>
        <p:spPr>
          <a:xfrm>
            <a:off x="457200" y="1219200"/>
            <a:ext cx="8229600" cy="4937125"/>
          </a:xfrm>
        </p:spPr>
        <p:txBody>
          <a:bodyPr/>
          <a:lstStyle/>
          <a:p>
            <a:r>
              <a:rPr lang="en-US" sz="2400" smtClean="0"/>
              <a:t>Membentuk United International Bureau for the Protection of Intellectual Property yang kemudian dikenal dengan nama World Intellectual Property Organisation (WIPO)</a:t>
            </a:r>
          </a:p>
          <a:p>
            <a:r>
              <a:rPr lang="en-US" sz="2400" smtClean="0"/>
              <a:t>WIPO menjadi badan administratif khusus PBB </a:t>
            </a:r>
          </a:p>
          <a:p>
            <a:r>
              <a:rPr lang="en-US" sz="2400" smtClean="0"/>
              <a:t>WIPO menetapkan 26 April sebagai Hari Hak Kekayaan Intelektual Sedunia (2001)</a:t>
            </a:r>
          </a:p>
          <a:p>
            <a:r>
              <a:rPr lang="en-US" sz="2400" smtClean="0"/>
              <a:t>Persetujuan umum tentang tarif dan </a:t>
            </a:r>
            <a:r>
              <a:rPr lang="nn-NO" sz="2400" smtClean="0"/>
              <a:t>perdagangan (GATT) di Maroko (15 April 1994)</a:t>
            </a:r>
          </a:p>
          <a:p>
            <a:r>
              <a:rPr lang="en-US" sz="2400" smtClean="0"/>
              <a:t>Indonesia sepakat untuk melaksanakan </a:t>
            </a:r>
            <a:r>
              <a:rPr lang="sv-SE" sz="2400" smtClean="0"/>
              <a:t>persetujuan tersebut dengan mengeluarkan UU </a:t>
            </a:r>
            <a:r>
              <a:rPr lang="es-ES" sz="2400" smtClean="0"/>
              <a:t>No 7 tahun 1994 tentang Persetujuan </a:t>
            </a:r>
            <a:r>
              <a:rPr lang="en-US" sz="2400" smtClean="0"/>
              <a:t>Pembentukan Organisasi Perdagangan Dunia (WTO)</a:t>
            </a:r>
          </a:p>
          <a:p>
            <a:endParaRPr lang="en-US" sz="2400" smtClean="0"/>
          </a:p>
          <a:p>
            <a:endParaRPr lang="fi-FI" sz="2400" smtClean="0"/>
          </a:p>
          <a:p>
            <a:pPr eaLnBrk="1" hangingPunct="1">
              <a:lnSpc>
                <a:spcPct val="80000"/>
              </a:lnSpc>
            </a:pPr>
            <a:endParaRPr lang="en-US" sz="17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Sistem HAKI</a:t>
            </a:r>
          </a:p>
        </p:txBody>
      </p:sp>
      <p:sp>
        <p:nvSpPr>
          <p:cNvPr id="15363" name="Footer Placeholder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altLang="en-US" smtClean="0"/>
              <a:t>KR/ITHB 2010</a:t>
            </a:r>
            <a:endParaRPr lang="en-US" altLang="en-US" smtClean="0"/>
          </a:p>
        </p:txBody>
      </p:sp>
      <p:sp>
        <p:nvSpPr>
          <p:cNvPr id="15364" name="Rectangle 3"/>
          <p:cNvSpPr>
            <a:spLocks noGrp="1" noChangeArrowheads="1"/>
          </p:cNvSpPr>
          <p:nvPr>
            <p:ph sz="quarter" idx="1"/>
          </p:nvPr>
        </p:nvSpPr>
        <p:spPr>
          <a:xfrm>
            <a:off x="457200" y="1219200"/>
            <a:ext cx="8229600" cy="4937125"/>
          </a:xfrm>
        </p:spPr>
        <p:txBody>
          <a:bodyPr/>
          <a:lstStyle/>
          <a:p>
            <a:pPr eaLnBrk="1" hangingPunct="1"/>
            <a:r>
              <a:rPr lang="en-US" sz="2000" smtClean="0"/>
              <a:t>Sistem HaKI merupakan hak privat (</a:t>
            </a:r>
            <a:r>
              <a:rPr lang="en-US" sz="2000" i="1" smtClean="0"/>
              <a:t>private rights</a:t>
            </a:r>
            <a:r>
              <a:rPr lang="en-US" sz="2000" smtClean="0"/>
              <a:t>). Seseorang bebas untuk mengajukan permohonan atau mendaftarkan karya intelektualnya atau tidak. Hak eksklusif yang diberikan Negara kepada individu pelaku HaKI (inventor, pencipta, pendesain dan sebagainya) </a:t>
            </a:r>
          </a:p>
          <a:p>
            <a:pPr eaLnBrk="1" hangingPunct="1"/>
            <a:r>
              <a:rPr lang="en-US" sz="2000" smtClean="0"/>
              <a:t>Tujuannya </a:t>
            </a:r>
          </a:p>
          <a:p>
            <a:pPr marL="731838" lvl="1" indent="-457200" eaLnBrk="1" hangingPunct="1">
              <a:buClrTx/>
              <a:buFont typeface="Bookman Old Style" pitchFamily="18" charset="0"/>
              <a:buAutoNum type="arabicPeriod"/>
            </a:pPr>
            <a:r>
              <a:rPr lang="en-US" sz="2000" smtClean="0">
                <a:solidFill>
                  <a:schemeClr val="tx1"/>
                </a:solidFill>
              </a:rPr>
              <a:t>sebagai penghargaan atas hasil karya (kreativitas)nya dan agar orang lain termotivasi untuk dapat lebih lanjut mengembangkannya lagi, </a:t>
            </a:r>
          </a:p>
          <a:p>
            <a:pPr marL="731838" lvl="1" indent="-457200" eaLnBrk="1" hangingPunct="1">
              <a:buClrTx/>
              <a:buFont typeface="Bookman Old Style" pitchFamily="18" charset="0"/>
              <a:buAutoNum type="arabicPeriod"/>
            </a:pPr>
            <a:r>
              <a:rPr lang="en-US" sz="2000" smtClean="0">
                <a:solidFill>
                  <a:schemeClr val="tx1"/>
                </a:solidFill>
              </a:rPr>
              <a:t>Menunjang diadakannya sistem dokumentasi yang baik atas segala bentuk kreativitas manusia sehingga kemungkinan dihasilkannya teknologi atau hasil karya lainnya yang sama dapat dihindarkan/dicegah. Dengan dukungan dokumentasi yang baik tersebut, diharapkan masyarakat dapat memanfaatkannya dengan maksimal untuk keperluan hidupnya atau mengembangkannya lebih lanjut untuk memberikan nilai tambah yang lebih tinggi lagi.</a:t>
            </a:r>
            <a:br>
              <a:rPr lang="en-US" sz="2000" smtClean="0">
                <a:solidFill>
                  <a:schemeClr val="tx1"/>
                </a:solidFill>
              </a:rPr>
            </a:br>
            <a:endParaRPr lang="en-US" sz="2000"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5309</TotalTime>
  <Words>2918</Words>
  <Application>Microsoft PowerPoint</Application>
  <PresentationFormat>On-screen Show (4:3)</PresentationFormat>
  <Paragraphs>318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Origin</vt:lpstr>
      <vt:lpstr>Slide 1</vt:lpstr>
      <vt:lpstr>Tujuan : </vt:lpstr>
      <vt:lpstr>Konsep HaKI</vt:lpstr>
      <vt:lpstr>Apa itu Hak?</vt:lpstr>
      <vt:lpstr>HAKI</vt:lpstr>
      <vt:lpstr>HAKI</vt:lpstr>
      <vt:lpstr>Sejarah HaKI</vt:lpstr>
      <vt:lpstr>Sejarah HaKI</vt:lpstr>
      <vt:lpstr>Sistem HAKI</vt:lpstr>
      <vt:lpstr>HAKI</vt:lpstr>
      <vt:lpstr>UU RI No 19 Tahun 2002</vt:lpstr>
      <vt:lpstr>HAKI</vt:lpstr>
      <vt:lpstr>Definisi (1)</vt:lpstr>
      <vt:lpstr>Hak cipta komputer</vt:lpstr>
      <vt:lpstr>Hak cipta komputer</vt:lpstr>
      <vt:lpstr>Definisi (2)</vt:lpstr>
      <vt:lpstr>Definisi (3)</vt:lpstr>
      <vt:lpstr>Definisi (4)</vt:lpstr>
      <vt:lpstr>Definisi (4)</vt:lpstr>
      <vt:lpstr>Definisi (5)</vt:lpstr>
      <vt:lpstr>Definisi (6)</vt:lpstr>
      <vt:lpstr>Definisi (7)</vt:lpstr>
      <vt:lpstr>HaKI Perangkat Lunak</vt:lpstr>
      <vt:lpstr>HaKI Perangkat Lunak</vt:lpstr>
      <vt:lpstr>HaKI Perangkat Lunak</vt:lpstr>
      <vt:lpstr>Hak Cipta dalam Perangkat Lunak (1)</vt:lpstr>
      <vt:lpstr>Hak Cipta dalam Perangkat Lunak (2)</vt:lpstr>
      <vt:lpstr>Hak Cipta dalam Perangkat Lunak (3)</vt:lpstr>
      <vt:lpstr>Masalah Perlindungan HaKI  </vt:lpstr>
      <vt:lpstr>Masalah Perlindungan HaKI</vt:lpstr>
      <vt:lpstr>Solusi</vt:lpstr>
      <vt:lpstr>Kasus  (di Amerika Serikat)</vt:lpstr>
      <vt:lpstr>Sejarah Lisensi Software  </vt:lpstr>
      <vt:lpstr>Free Software</vt:lpstr>
      <vt:lpstr>HAKI Open Source Software </vt:lpstr>
      <vt:lpstr>Slide 36</vt:lpstr>
      <vt:lpstr>Kasus 1</vt:lpstr>
      <vt:lpstr>Kasus 2</vt:lpstr>
      <vt:lpstr>Kasus 3</vt:lpstr>
      <vt:lpstr>Kasus 4</vt:lpstr>
      <vt:lpstr>Kasus 4</vt:lpstr>
      <vt:lpstr>Slide 42</vt:lpstr>
      <vt:lpstr>Kasus 6</vt:lpstr>
      <vt:lpstr>Slide 44</vt:lpstr>
      <vt:lpstr>Pertanyaan</vt:lpstr>
      <vt:lpstr>Slide 46</vt:lpstr>
    </vt:vector>
  </TitlesOfParts>
  <Company>PPAU Mikroelektronika ITB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Pemanfaatan Teknologi Informasi Dalam Promosi Pariwisata</dc:title>
  <dc:creator>ken ratri</dc:creator>
  <cp:lastModifiedBy> </cp:lastModifiedBy>
  <cp:revision>166</cp:revision>
  <dcterms:created xsi:type="dcterms:W3CDTF">2002-06-19T11:14:36Z</dcterms:created>
  <dcterms:modified xsi:type="dcterms:W3CDTF">2010-01-29T11:25:04Z</dcterms:modified>
</cp:coreProperties>
</file>